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9" r:id="rId2"/>
    <p:sldId id="258" r:id="rId3"/>
    <p:sldId id="277" r:id="rId4"/>
    <p:sldId id="256" r:id="rId5"/>
    <p:sldId id="279" r:id="rId6"/>
    <p:sldId id="280" r:id="rId7"/>
    <p:sldId id="321" r:id="rId8"/>
    <p:sldId id="320" r:id="rId9"/>
    <p:sldId id="260" r:id="rId10"/>
    <p:sldId id="257" r:id="rId11"/>
    <p:sldId id="319" r:id="rId12"/>
    <p:sldId id="322" r:id="rId13"/>
    <p:sldId id="324" r:id="rId14"/>
    <p:sldId id="323" r:id="rId15"/>
    <p:sldId id="325" r:id="rId16"/>
    <p:sldId id="326" r:id="rId17"/>
    <p:sldId id="327" r:id="rId18"/>
    <p:sldId id="337" r:id="rId19"/>
    <p:sldId id="331" r:id="rId20"/>
    <p:sldId id="332" r:id="rId21"/>
    <p:sldId id="262" r:id="rId22"/>
    <p:sldId id="263" r:id="rId23"/>
    <p:sldId id="264" r:id="rId24"/>
    <p:sldId id="334" r:id="rId25"/>
    <p:sldId id="328" r:id="rId26"/>
    <p:sldId id="333" r:id="rId27"/>
    <p:sldId id="329" r:id="rId28"/>
    <p:sldId id="330" r:id="rId29"/>
    <p:sldId id="338" r:id="rId30"/>
    <p:sldId id="340" r:id="rId31"/>
    <p:sldId id="343" r:id="rId32"/>
    <p:sldId id="344" r:id="rId33"/>
    <p:sldId id="345" r:id="rId34"/>
    <p:sldId id="261" r:id="rId35"/>
    <p:sldId id="346" r:id="rId36"/>
    <p:sldId id="347" r:id="rId37"/>
    <p:sldId id="34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28" autoAdjust="0"/>
    <p:restoredTop sz="94660"/>
  </p:normalViewPr>
  <p:slideViewPr>
    <p:cSldViewPr snapToGrid="0">
      <p:cViewPr varScale="1">
        <p:scale>
          <a:sx n="87" d="100"/>
          <a:sy n="87" d="100"/>
        </p:scale>
        <p:origin x="4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2383D-5CD4-4770-9C9D-B2CDF1779D96}" type="doc">
      <dgm:prSet loTypeId="urn:microsoft.com/office/officeart/2005/8/layout/radial3" loCatId="relationship" qsTypeId="urn:microsoft.com/office/officeart/2005/8/quickstyle/3d4" qsCatId="3D" csTypeId="urn:microsoft.com/office/officeart/2005/8/colors/colorful1" csCatId="colorful" phldr="1"/>
      <dgm:spPr/>
      <dgm:t>
        <a:bodyPr/>
        <a:lstStyle/>
        <a:p>
          <a:endParaRPr lang="en-US"/>
        </a:p>
      </dgm:t>
    </dgm:pt>
    <dgm:pt modelId="{BAF9A942-2680-4ECB-853D-9584180D4E8D}">
      <dgm:prSet phldrT="[Text]"/>
      <dgm:spPr/>
      <dgm:t>
        <a:bodyPr/>
        <a:lstStyle/>
        <a:p>
          <a:r>
            <a:rPr lang="en-US" dirty="0"/>
            <a:t>Jesus</a:t>
          </a:r>
        </a:p>
      </dgm:t>
    </dgm:pt>
    <dgm:pt modelId="{CC6DC57D-6471-45C3-9FDE-58737ECCAEBC}" type="parTrans" cxnId="{E0F99581-BDAB-45BA-B923-647264C33C5D}">
      <dgm:prSet/>
      <dgm:spPr/>
      <dgm:t>
        <a:bodyPr/>
        <a:lstStyle/>
        <a:p>
          <a:endParaRPr lang="en-US"/>
        </a:p>
      </dgm:t>
    </dgm:pt>
    <dgm:pt modelId="{94B5B8A2-8F49-4365-9970-DC394DA316A8}" type="sibTrans" cxnId="{E0F99581-BDAB-45BA-B923-647264C33C5D}">
      <dgm:prSet/>
      <dgm:spPr/>
      <dgm:t>
        <a:bodyPr/>
        <a:lstStyle/>
        <a:p>
          <a:endParaRPr lang="en-US"/>
        </a:p>
      </dgm:t>
    </dgm:pt>
    <dgm:pt modelId="{BC0C6696-83FF-4A1F-A121-082A78C293D6}">
      <dgm:prSet phldrT="[Text]"/>
      <dgm:spPr/>
      <dgm:t>
        <a:bodyPr/>
        <a:lstStyle/>
        <a:p>
          <a:r>
            <a:rPr lang="en-US" dirty="0"/>
            <a:t>Family</a:t>
          </a:r>
        </a:p>
      </dgm:t>
    </dgm:pt>
    <dgm:pt modelId="{DF1AF5F9-24EB-46B3-A167-FDD46EFF66F0}" type="parTrans" cxnId="{F92314D0-CCF3-434D-ACEE-5990330F0B2D}">
      <dgm:prSet/>
      <dgm:spPr/>
      <dgm:t>
        <a:bodyPr/>
        <a:lstStyle/>
        <a:p>
          <a:endParaRPr lang="en-US"/>
        </a:p>
      </dgm:t>
    </dgm:pt>
    <dgm:pt modelId="{17D67500-8293-47D0-B2EF-298AE4E4F491}" type="sibTrans" cxnId="{F92314D0-CCF3-434D-ACEE-5990330F0B2D}">
      <dgm:prSet/>
      <dgm:spPr/>
      <dgm:t>
        <a:bodyPr/>
        <a:lstStyle/>
        <a:p>
          <a:endParaRPr lang="en-US"/>
        </a:p>
      </dgm:t>
    </dgm:pt>
    <dgm:pt modelId="{F916C453-AAE9-49FA-B186-4FB9239D270D}">
      <dgm:prSet phldrT="[Text]"/>
      <dgm:spPr/>
      <dgm:t>
        <a:bodyPr/>
        <a:lstStyle/>
        <a:p>
          <a:r>
            <a:rPr lang="en-US" dirty="0"/>
            <a:t>Job/Career</a:t>
          </a:r>
        </a:p>
      </dgm:t>
    </dgm:pt>
    <dgm:pt modelId="{7731AE91-529C-409E-AD52-512885DAA952}" type="parTrans" cxnId="{5AFB6906-FC06-4316-B1D5-B08E2AF618AE}">
      <dgm:prSet/>
      <dgm:spPr/>
      <dgm:t>
        <a:bodyPr/>
        <a:lstStyle/>
        <a:p>
          <a:endParaRPr lang="en-US"/>
        </a:p>
      </dgm:t>
    </dgm:pt>
    <dgm:pt modelId="{B4000946-7834-4594-A859-B24DA69F47D9}" type="sibTrans" cxnId="{5AFB6906-FC06-4316-B1D5-B08E2AF618AE}">
      <dgm:prSet/>
      <dgm:spPr/>
      <dgm:t>
        <a:bodyPr/>
        <a:lstStyle/>
        <a:p>
          <a:endParaRPr lang="en-US"/>
        </a:p>
      </dgm:t>
    </dgm:pt>
    <dgm:pt modelId="{8054B00C-4C9F-4301-ADA8-3EA8AED620D0}">
      <dgm:prSet phldrT="[Text]"/>
      <dgm:spPr/>
      <dgm:t>
        <a:bodyPr/>
        <a:lstStyle/>
        <a:p>
          <a:r>
            <a:rPr lang="en-US" dirty="0"/>
            <a:t>Life</a:t>
          </a:r>
        </a:p>
      </dgm:t>
    </dgm:pt>
    <dgm:pt modelId="{E4CA9244-C2DD-426C-8A7C-BB83C56DDE19}" type="parTrans" cxnId="{70968BA6-85F9-461B-A990-9B741FA120F9}">
      <dgm:prSet/>
      <dgm:spPr/>
      <dgm:t>
        <a:bodyPr/>
        <a:lstStyle/>
        <a:p>
          <a:endParaRPr lang="en-US"/>
        </a:p>
      </dgm:t>
    </dgm:pt>
    <dgm:pt modelId="{D1138381-EF77-4E8A-AEFA-7655524232DB}" type="sibTrans" cxnId="{70968BA6-85F9-461B-A990-9B741FA120F9}">
      <dgm:prSet/>
      <dgm:spPr/>
      <dgm:t>
        <a:bodyPr/>
        <a:lstStyle/>
        <a:p>
          <a:endParaRPr lang="en-US"/>
        </a:p>
      </dgm:t>
    </dgm:pt>
    <dgm:pt modelId="{2DDEDDB4-307A-4404-939A-54ABD29DD406}">
      <dgm:prSet phldrT="[Text]"/>
      <dgm:spPr/>
      <dgm:t>
        <a:bodyPr/>
        <a:lstStyle/>
        <a:p>
          <a:r>
            <a:rPr lang="en-US" dirty="0"/>
            <a:t>Church</a:t>
          </a:r>
        </a:p>
      </dgm:t>
    </dgm:pt>
    <dgm:pt modelId="{36B139A2-451E-4DE8-93EC-6FE13D88FA57}" type="parTrans" cxnId="{F33F7D88-BE6E-4C3B-A814-46F509EB4A61}">
      <dgm:prSet/>
      <dgm:spPr/>
      <dgm:t>
        <a:bodyPr/>
        <a:lstStyle/>
        <a:p>
          <a:endParaRPr lang="en-US"/>
        </a:p>
      </dgm:t>
    </dgm:pt>
    <dgm:pt modelId="{56D1277B-4623-41D6-B01E-91E6E05F26CE}" type="sibTrans" cxnId="{F33F7D88-BE6E-4C3B-A814-46F509EB4A61}">
      <dgm:prSet/>
      <dgm:spPr/>
      <dgm:t>
        <a:bodyPr/>
        <a:lstStyle/>
        <a:p>
          <a:endParaRPr lang="en-US"/>
        </a:p>
      </dgm:t>
    </dgm:pt>
    <dgm:pt modelId="{139E573D-D22D-4D18-9FCE-9A6EFD752B22}" type="pres">
      <dgm:prSet presAssocID="{CC72383D-5CD4-4770-9C9D-B2CDF1779D96}" presName="composite" presStyleCnt="0">
        <dgm:presLayoutVars>
          <dgm:chMax val="1"/>
          <dgm:dir/>
          <dgm:resizeHandles val="exact"/>
        </dgm:presLayoutVars>
      </dgm:prSet>
      <dgm:spPr/>
    </dgm:pt>
    <dgm:pt modelId="{F3C8AE66-DE66-49E3-A901-851738666162}" type="pres">
      <dgm:prSet presAssocID="{CC72383D-5CD4-4770-9C9D-B2CDF1779D96}" presName="radial" presStyleCnt="0">
        <dgm:presLayoutVars>
          <dgm:animLvl val="ctr"/>
        </dgm:presLayoutVars>
      </dgm:prSet>
      <dgm:spPr/>
    </dgm:pt>
    <dgm:pt modelId="{807C901E-27B7-45DC-8991-EDACD1204FE0}" type="pres">
      <dgm:prSet presAssocID="{BAF9A942-2680-4ECB-853D-9584180D4E8D}" presName="centerShape" presStyleLbl="vennNode1" presStyleIdx="0" presStyleCnt="5" custScaleX="127481" custScaleY="116162"/>
      <dgm:spPr/>
    </dgm:pt>
    <dgm:pt modelId="{1E598144-055F-4E24-8D0C-942109A45ADF}" type="pres">
      <dgm:prSet presAssocID="{BC0C6696-83FF-4A1F-A121-082A78C293D6}" presName="node" presStyleLbl="vennNode1" presStyleIdx="1" presStyleCnt="5" custScaleX="147022" custScaleY="100576" custRadScaleRad="118758" custRadScaleInc="547">
        <dgm:presLayoutVars>
          <dgm:bulletEnabled val="1"/>
        </dgm:presLayoutVars>
      </dgm:prSet>
      <dgm:spPr/>
    </dgm:pt>
    <dgm:pt modelId="{70F1FE80-2FB1-4870-B385-1343B285CD2B}" type="pres">
      <dgm:prSet presAssocID="{F916C453-AAE9-49FA-B186-4FB9239D270D}" presName="node" presStyleLbl="vennNode1" presStyleIdx="2" presStyleCnt="5" custScaleX="154962" custScaleY="112140" custRadScaleRad="143912" custRadScaleInc="1025">
        <dgm:presLayoutVars>
          <dgm:bulletEnabled val="1"/>
        </dgm:presLayoutVars>
      </dgm:prSet>
      <dgm:spPr/>
    </dgm:pt>
    <dgm:pt modelId="{E76261AF-5366-4EFF-8FA1-7441B933AF22}" type="pres">
      <dgm:prSet presAssocID="{8054B00C-4C9F-4301-ADA8-3EA8AED620D0}" presName="node" presStyleLbl="vennNode1" presStyleIdx="3" presStyleCnt="5" custScaleX="145555" custScaleY="98991">
        <dgm:presLayoutVars>
          <dgm:bulletEnabled val="1"/>
        </dgm:presLayoutVars>
      </dgm:prSet>
      <dgm:spPr/>
    </dgm:pt>
    <dgm:pt modelId="{B861F45D-98A4-48FF-9634-FD684C111B4F}" type="pres">
      <dgm:prSet presAssocID="{2DDEDDB4-307A-4404-939A-54ABD29DD406}" presName="node" presStyleLbl="vennNode1" presStyleIdx="4" presStyleCnt="5" custScaleX="152303" custScaleY="123054" custRadScaleRad="142741" custRadScaleInc="2079">
        <dgm:presLayoutVars>
          <dgm:bulletEnabled val="1"/>
        </dgm:presLayoutVars>
      </dgm:prSet>
      <dgm:spPr/>
    </dgm:pt>
  </dgm:ptLst>
  <dgm:cxnLst>
    <dgm:cxn modelId="{5AFB6906-FC06-4316-B1D5-B08E2AF618AE}" srcId="{BAF9A942-2680-4ECB-853D-9584180D4E8D}" destId="{F916C453-AAE9-49FA-B186-4FB9239D270D}" srcOrd="1" destOrd="0" parTransId="{7731AE91-529C-409E-AD52-512885DAA952}" sibTransId="{B4000946-7834-4594-A859-B24DA69F47D9}"/>
    <dgm:cxn modelId="{1BAFCF1E-A10E-4714-9D02-5B9CCA84A812}" type="presOf" srcId="{8054B00C-4C9F-4301-ADA8-3EA8AED620D0}" destId="{E76261AF-5366-4EFF-8FA1-7441B933AF22}" srcOrd="0" destOrd="0" presId="urn:microsoft.com/office/officeart/2005/8/layout/radial3"/>
    <dgm:cxn modelId="{BF3E8221-9548-4CC9-93F4-C763BFCC9309}" type="presOf" srcId="{F916C453-AAE9-49FA-B186-4FB9239D270D}" destId="{70F1FE80-2FB1-4870-B385-1343B285CD2B}" srcOrd="0" destOrd="0" presId="urn:microsoft.com/office/officeart/2005/8/layout/radial3"/>
    <dgm:cxn modelId="{01E5386F-7A0F-4FD5-ADB1-85D286CD4060}" type="presOf" srcId="{2DDEDDB4-307A-4404-939A-54ABD29DD406}" destId="{B861F45D-98A4-48FF-9634-FD684C111B4F}" srcOrd="0" destOrd="0" presId="urn:microsoft.com/office/officeart/2005/8/layout/radial3"/>
    <dgm:cxn modelId="{E0F99581-BDAB-45BA-B923-647264C33C5D}" srcId="{CC72383D-5CD4-4770-9C9D-B2CDF1779D96}" destId="{BAF9A942-2680-4ECB-853D-9584180D4E8D}" srcOrd="0" destOrd="0" parTransId="{CC6DC57D-6471-45C3-9FDE-58737ECCAEBC}" sibTransId="{94B5B8A2-8F49-4365-9970-DC394DA316A8}"/>
    <dgm:cxn modelId="{F33F7D88-BE6E-4C3B-A814-46F509EB4A61}" srcId="{BAF9A942-2680-4ECB-853D-9584180D4E8D}" destId="{2DDEDDB4-307A-4404-939A-54ABD29DD406}" srcOrd="3" destOrd="0" parTransId="{36B139A2-451E-4DE8-93EC-6FE13D88FA57}" sibTransId="{56D1277B-4623-41D6-B01E-91E6E05F26CE}"/>
    <dgm:cxn modelId="{196AED88-E1FF-4D1D-A710-21D31F2D035B}" type="presOf" srcId="{CC72383D-5CD4-4770-9C9D-B2CDF1779D96}" destId="{139E573D-D22D-4D18-9FCE-9A6EFD752B22}" srcOrd="0" destOrd="0" presId="urn:microsoft.com/office/officeart/2005/8/layout/radial3"/>
    <dgm:cxn modelId="{6B6ECE9E-70AA-40DB-8153-FAF8BE3C2DC6}" type="presOf" srcId="{BC0C6696-83FF-4A1F-A121-082A78C293D6}" destId="{1E598144-055F-4E24-8D0C-942109A45ADF}" srcOrd="0" destOrd="0" presId="urn:microsoft.com/office/officeart/2005/8/layout/radial3"/>
    <dgm:cxn modelId="{70968BA6-85F9-461B-A990-9B741FA120F9}" srcId="{BAF9A942-2680-4ECB-853D-9584180D4E8D}" destId="{8054B00C-4C9F-4301-ADA8-3EA8AED620D0}" srcOrd="2" destOrd="0" parTransId="{E4CA9244-C2DD-426C-8A7C-BB83C56DDE19}" sibTransId="{D1138381-EF77-4E8A-AEFA-7655524232DB}"/>
    <dgm:cxn modelId="{4BD476CF-5BDF-4BAF-90E9-4CB4D4421ED9}" type="presOf" srcId="{BAF9A942-2680-4ECB-853D-9584180D4E8D}" destId="{807C901E-27B7-45DC-8991-EDACD1204FE0}" srcOrd="0" destOrd="0" presId="urn:microsoft.com/office/officeart/2005/8/layout/radial3"/>
    <dgm:cxn modelId="{F92314D0-CCF3-434D-ACEE-5990330F0B2D}" srcId="{BAF9A942-2680-4ECB-853D-9584180D4E8D}" destId="{BC0C6696-83FF-4A1F-A121-082A78C293D6}" srcOrd="0" destOrd="0" parTransId="{DF1AF5F9-24EB-46B3-A167-FDD46EFF66F0}" sibTransId="{17D67500-8293-47D0-B2EF-298AE4E4F491}"/>
    <dgm:cxn modelId="{3BB1E5A5-57DC-413D-9869-FB4BEEE7927A}" type="presParOf" srcId="{139E573D-D22D-4D18-9FCE-9A6EFD752B22}" destId="{F3C8AE66-DE66-49E3-A901-851738666162}" srcOrd="0" destOrd="0" presId="urn:microsoft.com/office/officeart/2005/8/layout/radial3"/>
    <dgm:cxn modelId="{6510E8E2-EE87-44C3-ADB2-7093E9B79045}" type="presParOf" srcId="{F3C8AE66-DE66-49E3-A901-851738666162}" destId="{807C901E-27B7-45DC-8991-EDACD1204FE0}" srcOrd="0" destOrd="0" presId="urn:microsoft.com/office/officeart/2005/8/layout/radial3"/>
    <dgm:cxn modelId="{6A9AB21F-B8F6-4F2A-8CCF-B7A87D216F6F}" type="presParOf" srcId="{F3C8AE66-DE66-49E3-A901-851738666162}" destId="{1E598144-055F-4E24-8D0C-942109A45ADF}" srcOrd="1" destOrd="0" presId="urn:microsoft.com/office/officeart/2005/8/layout/radial3"/>
    <dgm:cxn modelId="{B75CB008-4819-425E-80A8-9840626A5C1D}" type="presParOf" srcId="{F3C8AE66-DE66-49E3-A901-851738666162}" destId="{70F1FE80-2FB1-4870-B385-1343B285CD2B}" srcOrd="2" destOrd="0" presId="urn:microsoft.com/office/officeart/2005/8/layout/radial3"/>
    <dgm:cxn modelId="{0D00FBB5-B7C2-40BB-A0A6-A54C6BADCBEF}" type="presParOf" srcId="{F3C8AE66-DE66-49E3-A901-851738666162}" destId="{E76261AF-5366-4EFF-8FA1-7441B933AF22}" srcOrd="3" destOrd="0" presId="urn:microsoft.com/office/officeart/2005/8/layout/radial3"/>
    <dgm:cxn modelId="{B4FC8B4F-6E1F-40E1-ABF2-1419AAD974BE}" type="presParOf" srcId="{F3C8AE66-DE66-49E3-A901-851738666162}" destId="{B861F45D-98A4-48FF-9634-FD684C111B4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C901E-27B7-45DC-8991-EDACD1204FE0}">
      <dsp:nvSpPr>
        <dsp:cNvPr id="0" name=""/>
        <dsp:cNvSpPr/>
      </dsp:nvSpPr>
      <dsp:spPr>
        <a:xfrm>
          <a:off x="820943" y="376204"/>
          <a:ext cx="1486732" cy="1354725"/>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Jesus</a:t>
          </a:r>
        </a:p>
      </dsp:txBody>
      <dsp:txXfrm>
        <a:off x="1038670" y="574599"/>
        <a:ext cx="1051278" cy="957935"/>
      </dsp:txXfrm>
    </dsp:sp>
    <dsp:sp modelId="{1E598144-055F-4E24-8D0C-942109A45ADF}">
      <dsp:nvSpPr>
        <dsp:cNvPr id="0" name=""/>
        <dsp:cNvSpPr/>
      </dsp:nvSpPr>
      <dsp:spPr>
        <a:xfrm>
          <a:off x="1143402" y="0"/>
          <a:ext cx="857313" cy="586477"/>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Family</a:t>
          </a:r>
        </a:p>
      </dsp:txBody>
      <dsp:txXfrm>
        <a:off x="1268953" y="85888"/>
        <a:ext cx="606211" cy="414701"/>
      </dsp:txXfrm>
    </dsp:sp>
    <dsp:sp modelId="{70F1FE80-2FB1-4870-B385-1343B285CD2B}">
      <dsp:nvSpPr>
        <dsp:cNvPr id="0" name=""/>
        <dsp:cNvSpPr/>
      </dsp:nvSpPr>
      <dsp:spPr>
        <a:xfrm>
          <a:off x="2205357" y="744209"/>
          <a:ext cx="903613" cy="653909"/>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Job/Career</a:t>
          </a:r>
        </a:p>
      </dsp:txBody>
      <dsp:txXfrm>
        <a:off x="2337688" y="839972"/>
        <a:ext cx="638951" cy="462383"/>
      </dsp:txXfrm>
    </dsp:sp>
    <dsp:sp modelId="{E76261AF-5366-4EFF-8FA1-7441B933AF22}">
      <dsp:nvSpPr>
        <dsp:cNvPr id="0" name=""/>
        <dsp:cNvSpPr/>
      </dsp:nvSpPr>
      <dsp:spPr>
        <a:xfrm>
          <a:off x="1139929" y="1524439"/>
          <a:ext cx="848759" cy="577235"/>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Life</a:t>
          </a:r>
        </a:p>
      </dsp:txBody>
      <dsp:txXfrm>
        <a:off x="1264227" y="1608973"/>
        <a:ext cx="600163" cy="408167"/>
      </dsp:txXfrm>
    </dsp:sp>
    <dsp:sp modelId="{B861F45D-98A4-48FF-9634-FD684C111B4F}">
      <dsp:nvSpPr>
        <dsp:cNvPr id="0" name=""/>
        <dsp:cNvSpPr/>
      </dsp:nvSpPr>
      <dsp:spPr>
        <a:xfrm>
          <a:off x="36730" y="659394"/>
          <a:ext cx="888107" cy="717551"/>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Church</a:t>
          </a:r>
        </a:p>
      </dsp:txBody>
      <dsp:txXfrm>
        <a:off x="166790" y="764477"/>
        <a:ext cx="627987" cy="50738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C4250-068A-4B81-88D8-B59BD95ECB4B}" type="datetimeFigureOut">
              <a:rPr lang="en-US" smtClean="0"/>
              <a:t>6/11/2019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1C7B1-4905-4E7A-AFAB-E4BF11A643CB}" type="slidenum">
              <a:rPr lang="en-US" smtClean="0"/>
              <a:t>‹#›</a:t>
            </a:fld>
            <a:endParaRPr lang="en-US"/>
          </a:p>
        </p:txBody>
      </p:sp>
    </p:spTree>
    <p:extLst>
      <p:ext uri="{BB962C8B-B14F-4D97-AF65-F5344CB8AC3E}">
        <p14:creationId xmlns:p14="http://schemas.microsoft.com/office/powerpoint/2010/main" val="258674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C4A0671-FB4B-4B23-9CE4-2DB8B31A4AD8}" type="datetimeFigureOut">
              <a:rPr lang="en-US" smtClean="0"/>
              <a:t>6/11/2019</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2FC18CF0-7183-4C93-BBF5-C653A32C98A8}"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5129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418624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37506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25562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563110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C4A0671-FB4B-4B23-9CE4-2DB8B31A4AD8}"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45560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C4A0671-FB4B-4B23-9CE4-2DB8B31A4AD8}"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54777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4A0671-FB4B-4B23-9CE4-2DB8B31A4AD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2931926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4A0671-FB4B-4B23-9CE4-2DB8B31A4AD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411372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3FE5-BF5A-49B5-85BC-40830ED43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23C90-1A90-45D6-9959-19B6442FC8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854EF-8633-4B99-BF1C-C1942271F656}"/>
              </a:ext>
            </a:extLst>
          </p:cNvPr>
          <p:cNvSpPr>
            <a:spLocks noGrp="1"/>
          </p:cNvSpPr>
          <p:nvPr>
            <p:ph type="dt" sz="half" idx="10"/>
          </p:nvPr>
        </p:nvSpPr>
        <p:spPr/>
        <p:txBody>
          <a:bodyPr/>
          <a:lstStyle/>
          <a:p>
            <a:fld id="{0C4A0671-FB4B-4B23-9CE4-2DB8B31A4AD8}" type="datetimeFigureOut">
              <a:rPr lang="en-US" smtClean="0"/>
              <a:t>6/11/2019</a:t>
            </a:fld>
            <a:endParaRPr lang="en-US"/>
          </a:p>
        </p:txBody>
      </p:sp>
      <p:sp>
        <p:nvSpPr>
          <p:cNvPr id="5" name="Footer Placeholder 4">
            <a:extLst>
              <a:ext uri="{FF2B5EF4-FFF2-40B4-BE49-F238E27FC236}">
                <a16:creationId xmlns:a16="http://schemas.microsoft.com/office/drawing/2014/main" id="{796E7D9A-1C39-42D5-B793-368B45018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7E245-6559-40BD-A397-037E4B59D9B4}"/>
              </a:ext>
            </a:extLst>
          </p:cNvPr>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311920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4A0671-FB4B-4B23-9CE4-2DB8B31A4AD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177167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4A0671-FB4B-4B23-9CE4-2DB8B31A4AD8}"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229138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180622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4A0671-FB4B-4B23-9CE4-2DB8B31A4AD8}"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346486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4A0671-FB4B-4B23-9CE4-2DB8B31A4AD8}"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328797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A0671-FB4B-4B23-9CE4-2DB8B31A4AD8}"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99586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4206505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A0671-FB4B-4B23-9CE4-2DB8B31A4AD8}"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18CF0-7183-4C93-BBF5-C653A32C98A8}" type="slidenum">
              <a:rPr lang="en-US" smtClean="0"/>
              <a:t>‹#›</a:t>
            </a:fld>
            <a:endParaRPr lang="en-US"/>
          </a:p>
        </p:txBody>
      </p:sp>
    </p:spTree>
    <p:extLst>
      <p:ext uri="{BB962C8B-B14F-4D97-AF65-F5344CB8AC3E}">
        <p14:creationId xmlns:p14="http://schemas.microsoft.com/office/powerpoint/2010/main" val="3976692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0C4A0671-FB4B-4B23-9CE4-2DB8B31A4AD8}" type="datetimeFigureOut">
              <a:rPr lang="en-US" smtClean="0"/>
              <a:t>6/11/2019</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2FC18CF0-7183-4C93-BBF5-C653A32C98A8}" type="slidenum">
              <a:rPr lang="en-US" smtClean="0"/>
              <a:t>‹#›</a:t>
            </a:fld>
            <a:endParaRPr lang="en-US"/>
          </a:p>
        </p:txBody>
      </p:sp>
    </p:spTree>
    <p:extLst>
      <p:ext uri="{BB962C8B-B14F-4D97-AF65-F5344CB8AC3E}">
        <p14:creationId xmlns:p14="http://schemas.microsoft.com/office/powerpoint/2010/main" val="239420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6.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37.jp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B4BB59E-5492-4BC0-A9DB-AED11E99CED5}"/>
              </a:ext>
            </a:extLst>
          </p:cNvPr>
          <p:cNvSpPr>
            <a:spLocks noGrp="1"/>
          </p:cNvSpPr>
          <p:nvPr>
            <p:ph type="title"/>
          </p:nvPr>
        </p:nvSpPr>
        <p:spPr>
          <a:xfrm rot="21420000">
            <a:off x="4860609" y="372870"/>
            <a:ext cx="5683314" cy="2454127"/>
          </a:xfrm>
        </p:spPr>
        <p:txBody>
          <a:bodyPr vert="horz" lIns="91440" tIns="45720" rIns="91440" bIns="45720" rtlCol="0" anchor="b">
            <a:normAutofit/>
          </a:bodyPr>
          <a:lstStyle/>
          <a:p>
            <a:pPr algn="r"/>
            <a:r>
              <a:rPr lang="en-US" sz="5600" b="1" dirty="0">
                <a:latin typeface="Mistral" panose="03090702030407020403" pitchFamily="66" charset="0"/>
              </a:rPr>
              <a:t>153</a:t>
            </a:r>
            <a:r>
              <a:rPr lang="en-US" sz="5600" b="1" baseline="30000" dirty="0">
                <a:latin typeface="Mistral" panose="03090702030407020403" pitchFamily="66" charset="0"/>
              </a:rPr>
              <a:t>rd</a:t>
            </a:r>
            <a:r>
              <a:rPr lang="en-US" sz="5600" b="1" dirty="0">
                <a:latin typeface="Mistral" panose="03090702030407020403" pitchFamily="66" charset="0"/>
              </a:rPr>
              <a:t> session</a:t>
            </a:r>
            <a:br>
              <a:rPr lang="en-US" sz="5600" dirty="0"/>
            </a:br>
            <a:r>
              <a:rPr lang="en-US" sz="5600" dirty="0" err="1"/>
              <a:t>virginia</a:t>
            </a:r>
            <a:r>
              <a:rPr lang="en-US" sz="5600" dirty="0"/>
              <a:t> annual conference</a:t>
            </a:r>
          </a:p>
        </p:txBody>
      </p:sp>
      <p:sp>
        <p:nvSpPr>
          <p:cNvPr id="22"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36C1BD24-4DFA-4FEA-8601-F78483218B27}"/>
              </a:ext>
            </a:extLst>
          </p:cNvPr>
          <p:cNvPicPr>
            <a:picLocks noChangeAspect="1"/>
          </p:cNvPicPr>
          <p:nvPr/>
        </p:nvPicPr>
        <p:blipFill>
          <a:blip r:embed="rId4">
            <a:duotone>
              <a:schemeClr val="bg2">
                <a:shade val="45000"/>
                <a:satMod val="135000"/>
              </a:schemeClr>
              <a:prstClr val="white"/>
            </a:duotone>
          </a:blip>
          <a:stretch>
            <a:fillRect/>
          </a:stretch>
        </p:blipFill>
        <p:spPr>
          <a:xfrm>
            <a:off x="9767483" y="4579910"/>
            <a:ext cx="1059966" cy="1059966"/>
          </a:xfrm>
          <a:prstGeom prst="rect">
            <a:avLst/>
          </a:prstGeom>
        </p:spPr>
      </p:pic>
      <p:sp>
        <p:nvSpPr>
          <p:cNvPr id="3" name="Rectangle 2">
            <a:extLst>
              <a:ext uri="{FF2B5EF4-FFF2-40B4-BE49-F238E27FC236}">
                <a16:creationId xmlns:a16="http://schemas.microsoft.com/office/drawing/2014/main" id="{C11245C0-C370-458D-B5BA-E7E7FC85FA47}"/>
              </a:ext>
            </a:extLst>
          </p:cNvPr>
          <p:cNvSpPr/>
          <p:nvPr/>
        </p:nvSpPr>
        <p:spPr>
          <a:xfrm rot="21408706">
            <a:off x="862869" y="5075274"/>
            <a:ext cx="8168342" cy="646331"/>
          </a:xfrm>
          <a:prstGeom prst="rect">
            <a:avLst/>
          </a:prstGeom>
        </p:spPr>
        <p:txBody>
          <a:bodyPr wrap="square">
            <a:spAutoFit/>
          </a:bodyPr>
          <a:lstStyle/>
          <a:p>
            <a:pPr algn="ctr"/>
            <a:r>
              <a:rPr lang="en-US" dirty="0">
                <a:solidFill>
                  <a:schemeClr val="bg1"/>
                </a:solidFill>
                <a:latin typeface="Abadi" panose="020B0604020202020204" pitchFamily="34" charset="0"/>
              </a:rPr>
              <a:t>“The Freedom Church:  Refocusing on Our Purpose,  Reviewing Our Practices, </a:t>
            </a:r>
            <a:r>
              <a:rPr lang="en-US" b="1" dirty="0">
                <a:solidFill>
                  <a:schemeClr val="bg1"/>
                </a:solidFill>
                <a:latin typeface="Abadi" panose="020B0604020202020204" pitchFamily="34" charset="0"/>
              </a:rPr>
              <a:t>Retooling Our People</a:t>
            </a:r>
            <a:r>
              <a:rPr lang="en-US" dirty="0">
                <a:solidFill>
                  <a:schemeClr val="bg1"/>
                </a:solidFill>
                <a:latin typeface="Abadi" panose="020B0604020202020204" pitchFamily="34" charset="0"/>
              </a:rPr>
              <a:t>, Reaching Our Potential” </a:t>
            </a:r>
          </a:p>
        </p:txBody>
      </p:sp>
      <p:pic>
        <p:nvPicPr>
          <p:cNvPr id="17" name="Picture 16" descr="A picture containing river, city, scene, water&#10;&#10;Description automatically generated">
            <a:extLst>
              <a:ext uri="{FF2B5EF4-FFF2-40B4-BE49-F238E27FC236}">
                <a16:creationId xmlns:a16="http://schemas.microsoft.com/office/drawing/2014/main" id="{2E15E0C7-440B-460C-B4C1-38B29BB5D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5897">
            <a:off x="280785" y="688002"/>
            <a:ext cx="5292437" cy="351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itle 1">
            <a:extLst>
              <a:ext uri="{FF2B5EF4-FFF2-40B4-BE49-F238E27FC236}">
                <a16:creationId xmlns:a16="http://schemas.microsoft.com/office/drawing/2014/main" id="{4961BA67-3296-4509-A5F5-DAFEF278D3E9}"/>
              </a:ext>
            </a:extLst>
          </p:cNvPr>
          <p:cNvSpPr txBox="1">
            <a:spLocks/>
          </p:cNvSpPr>
          <p:nvPr/>
        </p:nvSpPr>
        <p:spPr>
          <a:xfrm rot="21420000">
            <a:off x="5023679" y="3334902"/>
            <a:ext cx="5683314" cy="7059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r"/>
            <a:r>
              <a:rPr lang="en-US" sz="2000" b="1" dirty="0">
                <a:latin typeface="Mistral" panose="03090702030407020403" pitchFamily="66" charset="0"/>
              </a:rPr>
              <a:t>Mrs. Devieta C. Moore, Supervisor</a:t>
            </a:r>
          </a:p>
          <a:p>
            <a:pPr algn="r"/>
            <a:r>
              <a:rPr lang="en-US" sz="2000" b="1" dirty="0">
                <a:latin typeface="Mistral" panose="03090702030407020403" pitchFamily="66" charset="0"/>
              </a:rPr>
              <a:t>Bishop W. Darin Moore, Presiding Prelate</a:t>
            </a:r>
            <a:endParaRPr lang="en-US" sz="2000" dirty="0"/>
          </a:p>
        </p:txBody>
      </p:sp>
    </p:spTree>
    <p:extLst>
      <p:ext uri="{BB962C8B-B14F-4D97-AF65-F5344CB8AC3E}">
        <p14:creationId xmlns:p14="http://schemas.microsoft.com/office/powerpoint/2010/main" val="386337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C20A0-BD08-4315-BE42-56F2B41F8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7D5331-B093-4784-99E0-88AFBACF6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72000"/>
            <a:ext cx="12192000" cy="2286000"/>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8520E23-F59D-4F44-BAB9-FC732DF9C8F0}"/>
              </a:ext>
            </a:extLst>
          </p:cNvPr>
          <p:cNvSpPr>
            <a:spLocks noGrp="1"/>
          </p:cNvSpPr>
          <p:nvPr>
            <p:ph type="title"/>
          </p:nvPr>
        </p:nvSpPr>
        <p:spPr>
          <a:xfrm>
            <a:off x="685800" y="4945678"/>
            <a:ext cx="10792837" cy="1561654"/>
          </a:xfrm>
          <a:scene3d>
            <a:camera prst="orthographicFront">
              <a:rot lat="0" lon="0" rev="0"/>
            </a:camera>
            <a:lightRig rig="soft" dir="t">
              <a:rot lat="0" lon="0" rev="0"/>
            </a:lightRig>
          </a:scene3d>
        </p:spPr>
        <p:txBody>
          <a:bodyPr>
            <a:normAutofit fontScale="90000"/>
          </a:bodyPr>
          <a:lstStyle/>
          <a:p>
            <a:r>
              <a:rPr lang="en-US" sz="3600" dirty="0">
                <a:solidFill>
                  <a:srgbClr val="FFFFFF"/>
                </a:solidFill>
              </a:rPr>
              <a:t>Faithful cooperation – </a:t>
            </a:r>
            <a:r>
              <a:rPr lang="en-US" sz="3600" dirty="0">
                <a:solidFill>
                  <a:srgbClr val="FFFFFF"/>
                </a:solidFill>
                <a:latin typeface="Arial" panose="020B0604020202020204" pitchFamily="34" charset="0"/>
                <a:cs typeface="Arial" panose="020B0604020202020204" pitchFamily="34" charset="0"/>
              </a:rPr>
              <a:t>A </a:t>
            </a:r>
            <a:r>
              <a:rPr lang="en-US" sz="3600" cap="none" dirty="0">
                <a:solidFill>
                  <a:srgbClr val="FFFFFF"/>
                </a:solidFill>
                <a:latin typeface="Arial" panose="020B0604020202020204" pitchFamily="34" charset="0"/>
                <a:cs typeface="Arial" panose="020B0604020202020204" pitchFamily="34" charset="0"/>
              </a:rPr>
              <a:t>church working together </a:t>
            </a:r>
            <a:br>
              <a:rPr lang="en-US" sz="3600" cap="none" dirty="0">
                <a:solidFill>
                  <a:srgbClr val="FFFFFF"/>
                </a:solidFill>
                <a:latin typeface="Arial" panose="020B0604020202020204" pitchFamily="34" charset="0"/>
                <a:cs typeface="Arial" panose="020B0604020202020204" pitchFamily="34" charset="0"/>
              </a:rPr>
            </a:br>
            <a:r>
              <a:rPr lang="en-US" sz="3600" cap="none" dirty="0">
                <a:solidFill>
                  <a:srgbClr val="FFFFFF"/>
                </a:solidFill>
                <a:latin typeface="Arial" panose="020B0604020202020204" pitchFamily="34" charset="0"/>
                <a:cs typeface="Arial" panose="020B0604020202020204" pitchFamily="34" charset="0"/>
              </a:rPr>
              <a:t>    is a signature mark of a congregation </a:t>
            </a:r>
            <a:br>
              <a:rPr lang="en-US" sz="3600" cap="none" dirty="0">
                <a:solidFill>
                  <a:srgbClr val="FFFFFF"/>
                </a:solidFill>
                <a:latin typeface="Arial" panose="020B0604020202020204" pitchFamily="34" charset="0"/>
                <a:cs typeface="Arial" panose="020B0604020202020204" pitchFamily="34" charset="0"/>
              </a:rPr>
            </a:br>
            <a:r>
              <a:rPr lang="en-US" sz="3600" cap="none" dirty="0">
                <a:solidFill>
                  <a:srgbClr val="FFFFFF"/>
                </a:solidFill>
                <a:latin typeface="Arial" panose="020B0604020202020204" pitchFamily="34" charset="0"/>
                <a:cs typeface="Arial" panose="020B0604020202020204" pitchFamily="34" charset="0"/>
              </a:rPr>
              <a:t>    becoming increasingly healthy. </a:t>
            </a:r>
            <a:endParaRPr lang="en-US" sz="3600" dirty="0">
              <a:solidFill>
                <a:srgbClr val="FFFFFF"/>
              </a:solidFill>
              <a:latin typeface="Arial" panose="020B0604020202020204" pitchFamily="34" charset="0"/>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02496321-A4CA-45FA-8025-79C4DC3883CC}"/>
              </a:ext>
            </a:extLst>
          </p:cNvPr>
          <p:cNvPicPr>
            <a:picLocks noChangeAspect="1"/>
          </p:cNvPicPr>
          <p:nvPr/>
        </p:nvPicPr>
        <p:blipFill rotWithShape="1">
          <a:blip r:embed="rId3">
            <a:extLst>
              <a:ext uri="{28A0092B-C50C-407E-A947-70E740481C1C}">
                <a14:useLocalDpi xmlns:a14="http://schemas.microsoft.com/office/drawing/2010/main" val="0"/>
              </a:ext>
            </a:extLst>
          </a:blip>
          <a:srcRect b="9264"/>
          <a:stretch/>
        </p:blipFill>
        <p:spPr>
          <a:xfrm>
            <a:off x="321208" y="674369"/>
            <a:ext cx="5408038" cy="3718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a:extLst>
              <a:ext uri="{FF2B5EF4-FFF2-40B4-BE49-F238E27FC236}">
                <a16:creationId xmlns:a16="http://schemas.microsoft.com/office/drawing/2014/main" id="{0734B4B8-018E-4ACC-9E1D-31A268C39BF8}"/>
              </a:ext>
            </a:extLst>
          </p:cNvPr>
          <p:cNvSpPr>
            <a:spLocks noGrp="1"/>
          </p:cNvSpPr>
          <p:nvPr>
            <p:ph idx="1"/>
          </p:nvPr>
        </p:nvSpPr>
        <p:spPr>
          <a:xfrm>
            <a:off x="6092190" y="674369"/>
            <a:ext cx="5386447" cy="3510952"/>
          </a:xfrm>
        </p:spPr>
        <p:txBody>
          <a:bodyPr anchor="t">
            <a:normAutofit/>
          </a:bodyPr>
          <a:lstStyle/>
          <a:p>
            <a:pPr marL="0" indent="0" algn="ctr">
              <a:buNone/>
            </a:pPr>
            <a:r>
              <a:rPr lang="en-US" cap="none" dirty="0">
                <a:latin typeface="Arial Rounded MT Bold" panose="020F0704030504030204" pitchFamily="34" charset="0"/>
              </a:rPr>
              <a:t>God has arranged the parts in the body, every one of them, just as he wanted them to be. If they were all one part, where would the body be? As it is, there are many parts but one body. The eye cannot say to the hand, “I don’t need you!” And the head cannot say to the feet, “I don’t need you!”</a:t>
            </a:r>
          </a:p>
          <a:p>
            <a:pPr marL="0" indent="0" algn="ctr">
              <a:buNone/>
            </a:pPr>
            <a:r>
              <a:rPr lang="en-US" cap="none" dirty="0">
                <a:latin typeface="Arial Rounded MT Bold" panose="020F0704030504030204" pitchFamily="34" charset="0"/>
              </a:rPr>
              <a:t>1 CORINTHIANS 12: 18-21 </a:t>
            </a:r>
          </a:p>
        </p:txBody>
      </p:sp>
      <p:pic>
        <p:nvPicPr>
          <p:cNvPr id="6" name="Picture 5">
            <a:extLst>
              <a:ext uri="{FF2B5EF4-FFF2-40B4-BE49-F238E27FC236}">
                <a16:creationId xmlns:a16="http://schemas.microsoft.com/office/drawing/2014/main" id="{F2E62482-F755-4737-898C-5DEC4F8062BE}"/>
              </a:ext>
            </a:extLst>
          </p:cNvPr>
          <p:cNvPicPr>
            <a:picLocks noChangeAspect="1"/>
          </p:cNvPicPr>
          <p:nvPr/>
        </p:nvPicPr>
        <p:blipFill>
          <a:blip r:embed="rId4">
            <a:biLevel thresh="75000"/>
          </a:blip>
          <a:stretch>
            <a:fillRect/>
          </a:stretch>
        </p:blipFill>
        <p:spPr>
          <a:xfrm>
            <a:off x="10210800" y="5280899"/>
            <a:ext cx="1470892" cy="1470892"/>
          </a:xfrm>
          <a:prstGeom prst="rect">
            <a:avLst/>
          </a:prstGeom>
        </p:spPr>
      </p:pic>
    </p:spTree>
    <p:extLst>
      <p:ext uri="{BB962C8B-B14F-4D97-AF65-F5344CB8AC3E}">
        <p14:creationId xmlns:p14="http://schemas.microsoft.com/office/powerpoint/2010/main" val="1031356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0" name="Rectangle 19">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6" name="Picture 5" descr="A close up of a logo&#10;&#10;Description automatically generated">
            <a:extLst>
              <a:ext uri="{FF2B5EF4-FFF2-40B4-BE49-F238E27FC236}">
                <a16:creationId xmlns:a16="http://schemas.microsoft.com/office/drawing/2014/main" id="{691D87CD-C47D-467A-BDA1-4E24D34BE245}"/>
              </a:ext>
            </a:extLst>
          </p:cNvPr>
          <p:cNvPicPr>
            <a:picLocks noChangeAspect="1"/>
          </p:cNvPicPr>
          <p:nvPr/>
        </p:nvPicPr>
        <p:blipFill rotWithShape="1">
          <a:blip r:embed="rId4">
            <a:alphaModFix amt="43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477"/>
          <a:stretch/>
        </p:blipFill>
        <p:spPr>
          <a:xfrm>
            <a:off x="20" y="10"/>
            <a:ext cx="11734780" cy="6408728"/>
          </a:xfrm>
          <a:prstGeom prst="rect">
            <a:avLst/>
          </a:prstGeom>
          <a:ln>
            <a:noFill/>
          </a:ln>
        </p:spPr>
      </p:pic>
      <p:sp>
        <p:nvSpPr>
          <p:cNvPr id="22"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 name="Content Placeholder 2">
            <a:extLst>
              <a:ext uri="{FF2B5EF4-FFF2-40B4-BE49-F238E27FC236}">
                <a16:creationId xmlns:a16="http://schemas.microsoft.com/office/drawing/2014/main" id="{ECC1BDBE-E478-48E5-811F-0A7D2CCB6C3E}"/>
              </a:ext>
            </a:extLst>
          </p:cNvPr>
          <p:cNvSpPr>
            <a:spLocks noGrp="1"/>
          </p:cNvSpPr>
          <p:nvPr>
            <p:ph idx="1"/>
          </p:nvPr>
        </p:nvSpPr>
        <p:spPr>
          <a:xfrm>
            <a:off x="792623" y="3204374"/>
            <a:ext cx="10394707" cy="1847273"/>
          </a:xfrm>
        </p:spPr>
        <p:txBody>
          <a:bodyPr>
            <a:normAutofit/>
          </a:bodyPr>
          <a:lstStyle/>
          <a:p>
            <a:pPr marL="0" indent="0" algn="ctr">
              <a:buNone/>
            </a:pPr>
            <a:r>
              <a:rPr lang="en-US" b="1" cap="none" dirty="0">
                <a:latin typeface="Arial" panose="020B0604020202020204" pitchFamily="34" charset="0"/>
                <a:cs typeface="Arial" panose="020B0604020202020204" pitchFamily="34" charset="0"/>
              </a:rPr>
              <a:t>Paul reminds us that we all have different gifts. In the Greek gifts means </a:t>
            </a:r>
            <a:r>
              <a:rPr lang="en-US" b="1" i="1" u="sng" cap="none" dirty="0">
                <a:latin typeface="Arial" panose="020B0604020202020204" pitchFamily="34" charset="0"/>
                <a:cs typeface="Arial" panose="020B0604020202020204" pitchFamily="34" charset="0"/>
              </a:rPr>
              <a:t>Charismata</a:t>
            </a:r>
            <a:r>
              <a:rPr lang="en-US" b="1" cap="none" dirty="0">
                <a:latin typeface="Arial" panose="020B0604020202020204" pitchFamily="34" charset="0"/>
                <a:cs typeface="Arial" panose="020B0604020202020204" pitchFamily="34" charset="0"/>
              </a:rPr>
              <a:t>, which is where we get the word charismatic; charisma or “grace gift”. The mark of an increasingly healthy church is where multiple gifts are at work to edify the body (prophecy, service, teaching, encouraging, giving, leadership and mercy)</a:t>
            </a:r>
            <a:endParaRPr lang="en-US" b="1" i="1" u="sng" cap="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D0CB419-95CF-4B3D-8FAE-2D3A51CEED53}"/>
              </a:ext>
            </a:extLst>
          </p:cNvPr>
          <p:cNvSpPr>
            <a:spLocks noGrp="1"/>
          </p:cNvSpPr>
          <p:nvPr>
            <p:ph type="title"/>
          </p:nvPr>
        </p:nvSpPr>
        <p:spPr>
          <a:xfrm>
            <a:off x="2165690" y="5620980"/>
            <a:ext cx="7648574" cy="866775"/>
          </a:xfrm>
        </p:spPr>
        <p:txBody>
          <a:bodyPr>
            <a:normAutofit/>
          </a:bodyPr>
          <a:lstStyle/>
          <a:p>
            <a:r>
              <a:rPr lang="en-US" dirty="0">
                <a:solidFill>
                  <a:schemeClr val="bg1"/>
                </a:solidFill>
              </a:rPr>
              <a:t>Individual participation</a:t>
            </a:r>
          </a:p>
        </p:txBody>
      </p:sp>
      <p:pic>
        <p:nvPicPr>
          <p:cNvPr id="14" name="Picture 13">
            <a:extLst>
              <a:ext uri="{FF2B5EF4-FFF2-40B4-BE49-F238E27FC236}">
                <a16:creationId xmlns:a16="http://schemas.microsoft.com/office/drawing/2014/main" id="{83C998BF-5F6A-4C4C-B9A1-F730D35EA56A}"/>
              </a:ext>
            </a:extLst>
          </p:cNvPr>
          <p:cNvPicPr>
            <a:picLocks noChangeAspect="1"/>
          </p:cNvPicPr>
          <p:nvPr/>
        </p:nvPicPr>
        <p:blipFill>
          <a:blip r:embed="rId6"/>
          <a:stretch>
            <a:fillRect/>
          </a:stretch>
        </p:blipFill>
        <p:spPr>
          <a:xfrm>
            <a:off x="5426728" y="140507"/>
            <a:ext cx="878297" cy="881942"/>
          </a:xfrm>
          <a:prstGeom prst="rect">
            <a:avLst/>
          </a:prstGeom>
        </p:spPr>
      </p:pic>
    </p:spTree>
    <p:extLst>
      <p:ext uri="{BB962C8B-B14F-4D97-AF65-F5344CB8AC3E}">
        <p14:creationId xmlns:p14="http://schemas.microsoft.com/office/powerpoint/2010/main" val="4150304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A yellow sign&#10;&#10;Description automatically generated">
            <a:extLst>
              <a:ext uri="{FF2B5EF4-FFF2-40B4-BE49-F238E27FC236}">
                <a16:creationId xmlns:a16="http://schemas.microsoft.com/office/drawing/2014/main" id="{E551DDB4-5003-4FDC-8156-1B6ED33FE1DD}"/>
              </a:ext>
            </a:extLst>
          </p:cNvPr>
          <p:cNvPicPr>
            <a:picLocks noChangeAspect="1"/>
          </p:cNvPicPr>
          <p:nvPr/>
        </p:nvPicPr>
        <p:blipFill rotWithShape="1">
          <a:blip r:embed="rId3">
            <a:extLst>
              <a:ext uri="{28A0092B-C50C-407E-A947-70E740481C1C}">
                <a14:useLocalDpi xmlns:a14="http://schemas.microsoft.com/office/drawing/2010/main" val="0"/>
              </a:ext>
            </a:extLst>
          </a:blip>
          <a:srcRect t="18857" r="-1" b="10820"/>
          <a:stretch/>
        </p:blipFill>
        <p:spPr>
          <a:xfrm>
            <a:off x="1" y="-1"/>
            <a:ext cx="5791144" cy="3980623"/>
          </a:xfrm>
          <a:prstGeom prst="rect">
            <a:avLst/>
          </a:prstGeom>
          <a:ln>
            <a:noFill/>
          </a:ln>
        </p:spPr>
      </p:pic>
      <p:pic>
        <p:nvPicPr>
          <p:cNvPr id="6" name="Picture 5" descr="A picture containing indoor&#10;&#10;Description automatically generated">
            <a:extLst>
              <a:ext uri="{FF2B5EF4-FFF2-40B4-BE49-F238E27FC236}">
                <a16:creationId xmlns:a16="http://schemas.microsoft.com/office/drawing/2014/main" id="{0CB645BB-E835-44D2-A994-343088E07DC7}"/>
              </a:ext>
            </a:extLst>
          </p:cNvPr>
          <p:cNvPicPr>
            <a:picLocks noChangeAspect="1"/>
          </p:cNvPicPr>
          <p:nvPr/>
        </p:nvPicPr>
        <p:blipFill rotWithShape="1">
          <a:blip r:embed="rId4">
            <a:extLst>
              <a:ext uri="{28A0092B-C50C-407E-A947-70E740481C1C}">
                <a14:useLocalDpi xmlns:a14="http://schemas.microsoft.com/office/drawing/2010/main" val="0"/>
              </a:ext>
            </a:extLst>
          </a:blip>
          <a:srcRect t="2217"/>
          <a:stretch/>
        </p:blipFill>
        <p:spPr>
          <a:xfrm>
            <a:off x="5914589" y="10"/>
            <a:ext cx="5794811" cy="3980612"/>
          </a:xfrm>
          <a:prstGeom prst="rect">
            <a:avLst/>
          </a:prstGeom>
          <a:ln>
            <a:noFill/>
          </a:ln>
        </p:spPr>
      </p:pic>
      <p:sp>
        <p:nvSpPr>
          <p:cNvPr id="29" name="Rectangle 28">
            <a:extLst>
              <a:ext uri="{FF2B5EF4-FFF2-40B4-BE49-F238E27FC236}">
                <a16:creationId xmlns:a16="http://schemas.microsoft.com/office/drawing/2014/main" id="{19075C07-CFB6-4B00-8D9D-38D8FB7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FCB5AD-789E-4577-A3B8-CB8E31D5DF32}"/>
              </a:ext>
            </a:extLst>
          </p:cNvPr>
          <p:cNvSpPr>
            <a:spLocks noGrp="1"/>
          </p:cNvSpPr>
          <p:nvPr>
            <p:ph type="title"/>
          </p:nvPr>
        </p:nvSpPr>
        <p:spPr>
          <a:xfrm>
            <a:off x="685801" y="4267829"/>
            <a:ext cx="3373149" cy="1608035"/>
          </a:xfrm>
        </p:spPr>
        <p:txBody>
          <a:bodyPr>
            <a:normAutofit/>
          </a:bodyPr>
          <a:lstStyle/>
          <a:p>
            <a:r>
              <a:rPr lang="en-US" sz="3400">
                <a:solidFill>
                  <a:schemeClr val="bg1"/>
                </a:solidFill>
              </a:rPr>
              <a:t>Signs of a healthy church…</a:t>
            </a:r>
          </a:p>
        </p:txBody>
      </p:sp>
      <p:sp>
        <p:nvSpPr>
          <p:cNvPr id="3" name="Content Placeholder 2">
            <a:extLst>
              <a:ext uri="{FF2B5EF4-FFF2-40B4-BE49-F238E27FC236}">
                <a16:creationId xmlns:a16="http://schemas.microsoft.com/office/drawing/2014/main" id="{CA0732CA-2FBA-48AD-89E2-FDE2BA754083}"/>
              </a:ext>
            </a:extLst>
          </p:cNvPr>
          <p:cNvSpPr>
            <a:spLocks noGrp="1"/>
          </p:cNvSpPr>
          <p:nvPr>
            <p:ph idx="1"/>
          </p:nvPr>
        </p:nvSpPr>
        <p:spPr>
          <a:xfrm>
            <a:off x="4634682" y="4267829"/>
            <a:ext cx="6635805" cy="1608035"/>
          </a:xfrm>
        </p:spPr>
        <p:txBody>
          <a:bodyPr>
            <a:normAutofit/>
          </a:bodyPr>
          <a:lstStyle/>
          <a:p>
            <a:pPr marL="0" indent="0">
              <a:buNone/>
            </a:pPr>
            <a:r>
              <a:rPr lang="en-US" dirty="0">
                <a:solidFill>
                  <a:schemeClr val="bg1"/>
                </a:solidFill>
                <a:latin typeface="Arial Black" panose="020B0A04020102020204" pitchFamily="34" charset="0"/>
              </a:rPr>
              <a:t>Now that we have explored the mark(s) of an increasingly healthy church and healthy congregation, let’s look at some of the signs…</a:t>
            </a:r>
          </a:p>
        </p:txBody>
      </p:sp>
    </p:spTree>
    <p:extLst>
      <p:ext uri="{BB962C8B-B14F-4D97-AF65-F5344CB8AC3E}">
        <p14:creationId xmlns:p14="http://schemas.microsoft.com/office/powerpoint/2010/main" val="3887608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0913-FF8E-47EE-B3B6-8AC52886131C}"/>
              </a:ext>
            </a:extLst>
          </p:cNvPr>
          <p:cNvSpPr>
            <a:spLocks noGrp="1"/>
          </p:cNvSpPr>
          <p:nvPr>
            <p:ph type="title"/>
          </p:nvPr>
        </p:nvSpPr>
        <p:spPr>
          <a:xfrm>
            <a:off x="942977" y="228610"/>
            <a:ext cx="4267198" cy="704850"/>
          </a:xfrm>
        </p:spPr>
        <p:txBody>
          <a:bodyPr>
            <a:normAutofit/>
          </a:bodyPr>
          <a:lstStyle/>
          <a:p>
            <a:pPr marL="514350" indent="-514350">
              <a:buFont typeface="+mj-lt"/>
              <a:buAutoNum type="arabicPeriod"/>
            </a:pPr>
            <a:r>
              <a:rPr lang="en-US" sz="2800" dirty="0"/>
              <a:t>Centrality of the word</a:t>
            </a:r>
          </a:p>
        </p:txBody>
      </p:sp>
      <p:sp>
        <p:nvSpPr>
          <p:cNvPr id="3" name="Content Placeholder 2">
            <a:extLst>
              <a:ext uri="{FF2B5EF4-FFF2-40B4-BE49-F238E27FC236}">
                <a16:creationId xmlns:a16="http://schemas.microsoft.com/office/drawing/2014/main" id="{05760B6D-B755-496B-B226-82D802D7CDED}"/>
              </a:ext>
            </a:extLst>
          </p:cNvPr>
          <p:cNvSpPr>
            <a:spLocks noGrp="1"/>
          </p:cNvSpPr>
          <p:nvPr>
            <p:ph idx="1"/>
          </p:nvPr>
        </p:nvSpPr>
        <p:spPr>
          <a:xfrm>
            <a:off x="265907" y="933460"/>
            <a:ext cx="5437185" cy="4377698"/>
          </a:xfrm>
          <a:ln w="76200">
            <a:solidFill>
              <a:schemeClr val="bg2"/>
            </a:solidFill>
          </a:ln>
        </p:spPr>
        <p:txBody>
          <a:bodyPr>
            <a:normAutofit/>
          </a:bodyPr>
          <a:lstStyle/>
          <a:p>
            <a:pPr marL="0" indent="0">
              <a:lnSpc>
                <a:spcPct val="110000"/>
              </a:lnSpc>
              <a:buNone/>
            </a:pPr>
            <a:r>
              <a:rPr lang="en-US" cap="none" dirty="0">
                <a:latin typeface="Arial" panose="020B0604020202020204" pitchFamily="34" charset="0"/>
              </a:rPr>
              <a:t>Whenever and wherever you find a church and people who hears the Word (preaching), understands the Word (study), and seeks to obey and live the Word (witness)… you are likely to find an increasingly healthy congregation… </a:t>
            </a:r>
          </a:p>
          <a:p>
            <a:pPr marL="0" indent="0">
              <a:lnSpc>
                <a:spcPct val="110000"/>
              </a:lnSpc>
              <a:buNone/>
            </a:pPr>
            <a:endParaRPr lang="en-US" sz="1050" cap="none" dirty="0">
              <a:latin typeface="Arial" panose="020B0604020202020204" pitchFamily="34" charset="0"/>
            </a:endParaRPr>
          </a:p>
          <a:p>
            <a:pPr marL="0" indent="0">
              <a:lnSpc>
                <a:spcPct val="110000"/>
              </a:lnSpc>
              <a:buNone/>
            </a:pPr>
            <a:r>
              <a:rPr lang="en-US" cap="none" dirty="0">
                <a:latin typeface="Arial" panose="020B0604020202020204" pitchFamily="34" charset="0"/>
              </a:rPr>
              <a:t>If God’s Word is not the authoritative voice in the life of the congregation and people, you will find a church soon likely to die from heart failure… because they do not know, nor are the able to express the heart of God. </a:t>
            </a:r>
          </a:p>
        </p:txBody>
      </p:sp>
      <p:pic>
        <p:nvPicPr>
          <p:cNvPr id="5" name="Picture 4" descr="A close up of a newspaper&#10;&#10;Description automatically generated">
            <a:extLst>
              <a:ext uri="{FF2B5EF4-FFF2-40B4-BE49-F238E27FC236}">
                <a16:creationId xmlns:a16="http://schemas.microsoft.com/office/drawing/2014/main" id="{E2AF3ED7-EDE4-4082-B616-FFAC41C6015D}"/>
              </a:ext>
            </a:extLst>
          </p:cNvPr>
          <p:cNvPicPr>
            <a:picLocks noChangeAspect="1"/>
          </p:cNvPicPr>
          <p:nvPr/>
        </p:nvPicPr>
        <p:blipFill rotWithShape="1">
          <a:blip r:embed="rId3">
            <a:extLst>
              <a:ext uri="{28A0092B-C50C-407E-A947-70E740481C1C}">
                <a14:useLocalDpi xmlns:a14="http://schemas.microsoft.com/office/drawing/2010/main" val="0"/>
              </a:ext>
            </a:extLst>
          </a:blip>
          <a:srcRect l="10236" r="9206" b="-1"/>
          <a:stretch/>
        </p:blipFill>
        <p:spPr>
          <a:xfrm>
            <a:off x="6196009" y="228610"/>
            <a:ext cx="5310189" cy="5301586"/>
          </a:xfrm>
          <a:prstGeom prst="rect">
            <a:avLst/>
          </a:prstGeom>
          <a:ln w="57150" cmpd="thinThick">
            <a:solidFill>
              <a:schemeClr val="bg1">
                <a:lumMod val="50000"/>
              </a:schemeClr>
            </a:solidFill>
            <a:miter lim="800000"/>
          </a:ln>
        </p:spPr>
      </p:pic>
      <p:pic>
        <p:nvPicPr>
          <p:cNvPr id="7" name="Picture 6">
            <a:extLst>
              <a:ext uri="{FF2B5EF4-FFF2-40B4-BE49-F238E27FC236}">
                <a16:creationId xmlns:a16="http://schemas.microsoft.com/office/drawing/2014/main" id="{FFD651A9-01D9-4B54-8535-321AB2AED63C}"/>
              </a:ext>
            </a:extLst>
          </p:cNvPr>
          <p:cNvPicPr>
            <a:picLocks noChangeAspect="1"/>
          </p:cNvPicPr>
          <p:nvPr/>
        </p:nvPicPr>
        <p:blipFill>
          <a:blip r:embed="rId4"/>
          <a:stretch>
            <a:fillRect/>
          </a:stretch>
        </p:blipFill>
        <p:spPr>
          <a:xfrm>
            <a:off x="5457739" y="5575037"/>
            <a:ext cx="878297" cy="881942"/>
          </a:xfrm>
          <a:prstGeom prst="rect">
            <a:avLst/>
          </a:prstGeom>
        </p:spPr>
      </p:pic>
    </p:spTree>
    <p:extLst>
      <p:ext uri="{BB962C8B-B14F-4D97-AF65-F5344CB8AC3E}">
        <p14:creationId xmlns:p14="http://schemas.microsoft.com/office/powerpoint/2010/main" val="374073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A9E2719-3179-4CB2-9E0D-7403C5056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9" name="Freeform 25">
            <a:extLst>
              <a:ext uri="{FF2B5EF4-FFF2-40B4-BE49-F238E27FC236}">
                <a16:creationId xmlns:a16="http://schemas.microsoft.com/office/drawing/2014/main" id="{2FA7B314-1C7F-48F1-A359-A30AD5537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1" name="Rectangle 20">
            <a:extLst>
              <a:ext uri="{FF2B5EF4-FFF2-40B4-BE49-F238E27FC236}">
                <a16:creationId xmlns:a16="http://schemas.microsoft.com/office/drawing/2014/main" id="{A4FEA56A-DD53-4B5F-A09A-BF4585AF7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10" name="TextBox 9">
            <a:extLst>
              <a:ext uri="{FF2B5EF4-FFF2-40B4-BE49-F238E27FC236}">
                <a16:creationId xmlns:a16="http://schemas.microsoft.com/office/drawing/2014/main" id="{AEF27666-B4AF-4064-843D-4FB5C25CAFC6}"/>
              </a:ext>
            </a:extLst>
          </p:cNvPr>
          <p:cNvSpPr txBox="1"/>
          <p:nvPr/>
        </p:nvSpPr>
        <p:spPr>
          <a:xfrm>
            <a:off x="212047" y="48535"/>
            <a:ext cx="5567316" cy="6089228"/>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r>
              <a:rPr lang="en-US" dirty="0">
                <a:solidFill>
                  <a:schemeClr val="bg1"/>
                </a:solidFill>
                <a:latin typeface="Arial" panose="020B0604020202020204" pitchFamily="34" charset="0"/>
              </a:rPr>
              <a:t>The </a:t>
            </a:r>
            <a:r>
              <a:rPr lang="en-US" b="1" dirty="0">
                <a:solidFill>
                  <a:schemeClr val="bg1"/>
                </a:solidFill>
                <a:latin typeface="Arial" panose="020B0604020202020204" pitchFamily="34" charset="0"/>
              </a:rPr>
              <a:t>Centrality of the WORD </a:t>
            </a:r>
            <a:r>
              <a:rPr lang="en-US" dirty="0">
                <a:solidFill>
                  <a:schemeClr val="bg1"/>
                </a:solidFill>
                <a:latin typeface="Arial" panose="020B0604020202020204" pitchFamily="34" charset="0"/>
              </a:rPr>
              <a:t>is the focal point of an increasingly healthy church and congregation, this is accomplished through doctrinally sound biblical teaching and preaching.  Believe it or not, sermon study time and its ability to resonate with the people impacts the health of the church. </a:t>
            </a:r>
          </a:p>
          <a:p>
            <a:pPr defTabSz="914400">
              <a:lnSpc>
                <a:spcPct val="120000"/>
              </a:lnSpc>
              <a:spcAft>
                <a:spcPts val="600"/>
              </a:spcAft>
              <a:buClr>
                <a:schemeClr val="accent1"/>
              </a:buClr>
              <a:buSzPct val="160000"/>
            </a:pPr>
            <a:endParaRPr lang="en-US" sz="1200" dirty="0">
              <a:solidFill>
                <a:schemeClr val="bg1"/>
              </a:solidFill>
              <a:latin typeface="Arial" panose="020B0604020202020204" pitchFamily="34" charset="0"/>
            </a:endParaRPr>
          </a:p>
          <a:p>
            <a:pPr defTabSz="914400">
              <a:lnSpc>
                <a:spcPct val="120000"/>
              </a:lnSpc>
              <a:spcAft>
                <a:spcPts val="600"/>
              </a:spcAft>
              <a:buClr>
                <a:schemeClr val="accent1"/>
              </a:buClr>
              <a:buSzPct val="160000"/>
            </a:pPr>
            <a:r>
              <a:rPr lang="en-US" dirty="0">
                <a:solidFill>
                  <a:schemeClr val="bg1"/>
                </a:solidFill>
                <a:latin typeface="Arial" panose="020B0604020202020204" pitchFamily="34" charset="0"/>
              </a:rPr>
              <a:t>Our services are getting longer and longer, as we move to longer periods of praise &amp; worship, the insertion of liturgical dance, video and dramatic presentations and even the announcements; and yet, we have cultivated a generation of people who have little time for the WORD of God. </a:t>
            </a:r>
          </a:p>
          <a:p>
            <a:pPr defTabSz="914400">
              <a:lnSpc>
                <a:spcPct val="120000"/>
              </a:lnSpc>
              <a:spcAft>
                <a:spcPts val="600"/>
              </a:spcAft>
              <a:buClr>
                <a:schemeClr val="accent1"/>
              </a:buClr>
              <a:buSzPct val="160000"/>
            </a:pPr>
            <a:endParaRPr lang="en-US" sz="1200" dirty="0">
              <a:solidFill>
                <a:schemeClr val="bg1"/>
              </a:solidFill>
              <a:latin typeface="Arial" panose="020B0604020202020204" pitchFamily="34" charset="0"/>
            </a:endParaRPr>
          </a:p>
          <a:p>
            <a:pPr defTabSz="914400">
              <a:lnSpc>
                <a:spcPct val="120000"/>
              </a:lnSpc>
              <a:spcAft>
                <a:spcPts val="600"/>
              </a:spcAft>
              <a:buClr>
                <a:schemeClr val="accent1"/>
              </a:buClr>
              <a:buSzPct val="160000"/>
            </a:pPr>
            <a:r>
              <a:rPr lang="en-US" dirty="0">
                <a:solidFill>
                  <a:schemeClr val="bg1"/>
                </a:solidFill>
                <a:latin typeface="Arial" panose="020B0604020202020204" pitchFamily="34" charset="0"/>
              </a:rPr>
              <a:t>Strong preaching promotes a </a:t>
            </a:r>
            <a:r>
              <a:rPr lang="en-US" dirty="0" err="1">
                <a:solidFill>
                  <a:schemeClr val="bg1"/>
                </a:solidFill>
                <a:latin typeface="Arial" panose="020B0604020202020204" pitchFamily="34" charset="0"/>
              </a:rPr>
              <a:t>correalation</a:t>
            </a:r>
            <a:r>
              <a:rPr lang="en-US" dirty="0">
                <a:solidFill>
                  <a:schemeClr val="bg1"/>
                </a:solidFill>
                <a:latin typeface="Arial" panose="020B0604020202020204" pitchFamily="34" charset="0"/>
              </a:rPr>
              <a:t> between conversion, growth and discipleship. </a:t>
            </a:r>
          </a:p>
        </p:txBody>
      </p:sp>
      <p:pic>
        <p:nvPicPr>
          <p:cNvPr id="5" name="Picture 4" descr="A picture containing indoor, person, wall&#10;&#10;Description automatically generated">
            <a:extLst>
              <a:ext uri="{FF2B5EF4-FFF2-40B4-BE49-F238E27FC236}">
                <a16:creationId xmlns:a16="http://schemas.microsoft.com/office/drawing/2014/main" id="{57E3ACF2-B84B-4E78-9D85-C36AC1711F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1591"/>
          <a:stretch/>
        </p:blipFill>
        <p:spPr>
          <a:xfrm rot="5400000">
            <a:off x="5969533" y="1392398"/>
            <a:ext cx="6019304" cy="3831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AD3E4F75-7BCD-40A1-B27B-0FFA543FF42A}"/>
              </a:ext>
            </a:extLst>
          </p:cNvPr>
          <p:cNvPicPr>
            <a:picLocks noChangeAspect="1"/>
          </p:cNvPicPr>
          <p:nvPr/>
        </p:nvPicPr>
        <p:blipFill>
          <a:blip r:embed="rId5"/>
          <a:stretch>
            <a:fillRect/>
          </a:stretch>
        </p:blipFill>
        <p:spPr>
          <a:xfrm>
            <a:off x="5642572" y="5518213"/>
            <a:ext cx="878297" cy="881942"/>
          </a:xfrm>
          <a:prstGeom prst="rect">
            <a:avLst/>
          </a:prstGeom>
        </p:spPr>
      </p:pic>
    </p:spTree>
    <p:extLst>
      <p:ext uri="{BB962C8B-B14F-4D97-AF65-F5344CB8AC3E}">
        <p14:creationId xmlns:p14="http://schemas.microsoft.com/office/powerpoint/2010/main" val="216058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0913-FF8E-47EE-B3B6-8AC52886131C}"/>
              </a:ext>
            </a:extLst>
          </p:cNvPr>
          <p:cNvSpPr>
            <a:spLocks noGrp="1"/>
          </p:cNvSpPr>
          <p:nvPr>
            <p:ph type="title"/>
          </p:nvPr>
        </p:nvSpPr>
        <p:spPr>
          <a:xfrm>
            <a:off x="3790765" y="5613855"/>
            <a:ext cx="4806170" cy="753886"/>
          </a:xfrm>
        </p:spPr>
        <p:txBody>
          <a:bodyPr>
            <a:normAutofit/>
          </a:bodyPr>
          <a:lstStyle/>
          <a:p>
            <a:pPr marL="514350" indent="-514350">
              <a:buFont typeface="+mj-lt"/>
              <a:buAutoNum type="arabicPeriod" startAt="2"/>
            </a:pPr>
            <a:r>
              <a:rPr lang="en-US" sz="3700" dirty="0">
                <a:solidFill>
                  <a:schemeClr val="bg1"/>
                </a:solidFill>
              </a:rPr>
              <a:t>Biblical relevancy</a:t>
            </a:r>
          </a:p>
        </p:txBody>
      </p:sp>
      <p:sp>
        <p:nvSpPr>
          <p:cNvPr id="20" name="Rectangle 15">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21687719-54D3-4316-AC29-182A5AD02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700" y="1706175"/>
            <a:ext cx="6141011" cy="3672422"/>
          </a:xfrm>
          <a:prstGeom prst="rect">
            <a:avLst/>
          </a:prstGeom>
        </p:spPr>
      </p:pic>
      <p:sp>
        <p:nvSpPr>
          <p:cNvPr id="3" name="Content Placeholder 2">
            <a:extLst>
              <a:ext uri="{FF2B5EF4-FFF2-40B4-BE49-F238E27FC236}">
                <a16:creationId xmlns:a16="http://schemas.microsoft.com/office/drawing/2014/main" id="{05760B6D-B755-496B-B226-82D802D7CDED}"/>
              </a:ext>
            </a:extLst>
          </p:cNvPr>
          <p:cNvSpPr>
            <a:spLocks noGrp="1"/>
          </p:cNvSpPr>
          <p:nvPr>
            <p:ph idx="1"/>
          </p:nvPr>
        </p:nvSpPr>
        <p:spPr>
          <a:xfrm>
            <a:off x="7666892" y="471231"/>
            <a:ext cx="4024868" cy="4907365"/>
          </a:xfrm>
        </p:spPr>
        <p:txBody>
          <a:bodyPr anchor="t">
            <a:normAutofit lnSpcReduction="10000"/>
          </a:bodyPr>
          <a:lstStyle/>
          <a:p>
            <a:pPr marL="0" indent="0" algn="ctr">
              <a:lnSpc>
                <a:spcPct val="110000"/>
              </a:lnSpc>
              <a:buNone/>
            </a:pPr>
            <a:r>
              <a:rPr lang="en-US" sz="1600" cap="none" dirty="0">
                <a:latin typeface="Arial" panose="020B0604020202020204" pitchFamily="34" charset="0"/>
              </a:rPr>
              <a:t>The buzz word today is “Relevant” and in an attempt to be such the church is losing its </a:t>
            </a:r>
            <a:r>
              <a:rPr lang="en-US" sz="1600" b="1" cap="none" dirty="0">
                <a:latin typeface="Arial" panose="020B0604020202020204" pitchFamily="34" charset="0"/>
              </a:rPr>
              <a:t>RELEVANCY. </a:t>
            </a:r>
            <a:r>
              <a:rPr lang="en-US" sz="1600" cap="none" dirty="0">
                <a:latin typeface="Arial" panose="020B0604020202020204" pitchFamily="34" charset="0"/>
              </a:rPr>
              <a:t>In other words, we must not become comfortable with what everybody else is doing.</a:t>
            </a:r>
          </a:p>
          <a:p>
            <a:pPr marL="0" indent="0" algn="ctr">
              <a:lnSpc>
                <a:spcPct val="110000"/>
              </a:lnSpc>
              <a:buNone/>
            </a:pPr>
            <a:r>
              <a:rPr lang="en-US" sz="1600" cap="none" dirty="0">
                <a:latin typeface="Arial" panose="020B0604020202020204" pitchFamily="34" charset="0"/>
              </a:rPr>
              <a:t>Indeed our mission is to meet the needs of our current culture, but at what cost. </a:t>
            </a:r>
          </a:p>
          <a:p>
            <a:pPr marL="0" indent="0" algn="ctr">
              <a:lnSpc>
                <a:spcPct val="110000"/>
              </a:lnSpc>
              <a:buNone/>
            </a:pPr>
            <a:r>
              <a:rPr lang="en-US" sz="1600" cap="none" dirty="0">
                <a:latin typeface="Arial" panose="020B0604020202020204" pitchFamily="34" charset="0"/>
              </a:rPr>
              <a:t>While technology is on the rise, social media has become the norm, and digital sermons are on the upswing… who is all this for?  I would contend at times US. </a:t>
            </a:r>
          </a:p>
          <a:p>
            <a:pPr marL="0" indent="0" algn="ctr">
              <a:lnSpc>
                <a:spcPct val="110000"/>
              </a:lnSpc>
              <a:buNone/>
            </a:pPr>
            <a:r>
              <a:rPr lang="en-US" sz="1600" b="1" cap="none" dirty="0">
                <a:latin typeface="Arial" panose="020B0604020202020204" pitchFamily="34" charset="0"/>
              </a:rPr>
              <a:t>The mission of the church is to win the lost, rescue the dying and make disciples; </a:t>
            </a:r>
            <a:r>
              <a:rPr lang="en-US" sz="1600" cap="none" dirty="0">
                <a:latin typeface="Arial" panose="020B0604020202020204" pitchFamily="34" charset="0"/>
              </a:rPr>
              <a:t>and so, if we are going to use these mediums the goal remains to the same… </a:t>
            </a:r>
            <a:r>
              <a:rPr lang="en-US" sz="1600" b="1" cap="none" dirty="0">
                <a:latin typeface="Arial" panose="020B0604020202020204" pitchFamily="34" charset="0"/>
              </a:rPr>
              <a:t>to reach the lost and make DISCIPLES!</a:t>
            </a:r>
          </a:p>
        </p:txBody>
      </p:sp>
      <p:sp>
        <p:nvSpPr>
          <p:cNvPr id="7" name="TextBox 6">
            <a:extLst>
              <a:ext uri="{FF2B5EF4-FFF2-40B4-BE49-F238E27FC236}">
                <a16:creationId xmlns:a16="http://schemas.microsoft.com/office/drawing/2014/main" id="{153F2722-9F60-468B-886D-C3681E25B029}"/>
              </a:ext>
            </a:extLst>
          </p:cNvPr>
          <p:cNvSpPr txBox="1"/>
          <p:nvPr/>
        </p:nvSpPr>
        <p:spPr>
          <a:xfrm>
            <a:off x="1188800" y="824585"/>
            <a:ext cx="598354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John</a:t>
            </a:r>
            <a:r>
              <a:rPr lang="en-US" dirty="0">
                <a:latin typeface="Arial" panose="020B0604020202020204" pitchFamily="34" charset="0"/>
                <a:cs typeface="Arial" panose="020B0604020202020204" pitchFamily="34" charset="0"/>
              </a:rPr>
              <a:t> 12:42-43; </a:t>
            </a:r>
            <a:r>
              <a:rPr lang="en-US" b="1" i="1" dirty="0">
                <a:latin typeface="Arial" panose="020B0604020202020204" pitchFamily="34" charset="0"/>
                <a:cs typeface="Arial" panose="020B0604020202020204" pitchFamily="34" charset="0"/>
              </a:rPr>
              <a:t>Acts</a:t>
            </a:r>
            <a:r>
              <a:rPr lang="en-US" dirty="0">
                <a:latin typeface="Arial" panose="020B0604020202020204" pitchFamily="34" charset="0"/>
                <a:cs typeface="Arial" panose="020B0604020202020204" pitchFamily="34" charset="0"/>
              </a:rPr>
              <a:t> 20:20-21, 26-27; </a:t>
            </a:r>
            <a:r>
              <a:rPr lang="en-US" b="1" i="1" dirty="0">
                <a:latin typeface="Arial" panose="020B0604020202020204" pitchFamily="34" charset="0"/>
                <a:cs typeface="Arial" panose="020B0604020202020204" pitchFamily="34" charset="0"/>
              </a:rPr>
              <a:t>Romans </a:t>
            </a:r>
            <a:r>
              <a:rPr lang="en-US" dirty="0">
                <a:latin typeface="Arial" panose="020B0604020202020204" pitchFamily="34" charset="0"/>
                <a:cs typeface="Arial" panose="020B0604020202020204" pitchFamily="34" charset="0"/>
              </a:rPr>
              <a:t>1:16-17; </a:t>
            </a:r>
          </a:p>
          <a:p>
            <a:pPr algn="ctr"/>
            <a:r>
              <a:rPr lang="en-US" b="1" i="1" dirty="0" err="1">
                <a:latin typeface="Arial" panose="020B0604020202020204" pitchFamily="34" charset="0"/>
                <a:cs typeface="Arial" panose="020B0604020202020204" pitchFamily="34" charset="0"/>
              </a:rPr>
              <a:t>Galations</a:t>
            </a:r>
            <a:r>
              <a:rPr lang="en-US" dirty="0">
                <a:latin typeface="Arial" panose="020B0604020202020204" pitchFamily="34" charset="0"/>
                <a:cs typeface="Arial" panose="020B0604020202020204" pitchFamily="34" charset="0"/>
              </a:rPr>
              <a:t> 1:10; </a:t>
            </a:r>
            <a:r>
              <a:rPr lang="en-US" b="1" i="1" dirty="0">
                <a:latin typeface="Arial" panose="020B0604020202020204" pitchFamily="34" charset="0"/>
                <a:cs typeface="Arial" panose="020B0604020202020204" pitchFamily="34" charset="0"/>
              </a:rPr>
              <a:t>2 Timothy </a:t>
            </a:r>
            <a:r>
              <a:rPr lang="en-US" dirty="0">
                <a:latin typeface="Arial" panose="020B0604020202020204" pitchFamily="34" charset="0"/>
                <a:cs typeface="Arial" panose="020B0604020202020204" pitchFamily="34" charset="0"/>
              </a:rPr>
              <a:t>4:1-4</a:t>
            </a:r>
          </a:p>
        </p:txBody>
      </p:sp>
      <p:pic>
        <p:nvPicPr>
          <p:cNvPr id="12" name="Picture 11">
            <a:extLst>
              <a:ext uri="{FF2B5EF4-FFF2-40B4-BE49-F238E27FC236}">
                <a16:creationId xmlns:a16="http://schemas.microsoft.com/office/drawing/2014/main" id="{09325D61-B8C1-463E-A999-3B35E32065AF}"/>
              </a:ext>
            </a:extLst>
          </p:cNvPr>
          <p:cNvPicPr>
            <a:picLocks noChangeAspect="1"/>
          </p:cNvPicPr>
          <p:nvPr/>
        </p:nvPicPr>
        <p:blipFill>
          <a:blip r:embed="rId4"/>
          <a:stretch>
            <a:fillRect/>
          </a:stretch>
        </p:blipFill>
        <p:spPr>
          <a:xfrm>
            <a:off x="9864368" y="5613855"/>
            <a:ext cx="878297" cy="881942"/>
          </a:xfrm>
          <a:prstGeom prst="rect">
            <a:avLst/>
          </a:prstGeom>
        </p:spPr>
      </p:pic>
    </p:spTree>
    <p:extLst>
      <p:ext uri="{BB962C8B-B14F-4D97-AF65-F5344CB8AC3E}">
        <p14:creationId xmlns:p14="http://schemas.microsoft.com/office/powerpoint/2010/main" val="120241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5C82-5BDF-4233-A4E5-9E66E5A11A72}"/>
              </a:ext>
            </a:extLst>
          </p:cNvPr>
          <p:cNvSpPr>
            <a:spLocks noGrp="1"/>
          </p:cNvSpPr>
          <p:nvPr>
            <p:ph type="title"/>
          </p:nvPr>
        </p:nvSpPr>
        <p:spPr>
          <a:xfrm>
            <a:off x="3913203" y="304060"/>
            <a:ext cx="4365593" cy="797615"/>
          </a:xfrm>
        </p:spPr>
        <p:txBody>
          <a:bodyPr>
            <a:normAutofit fontScale="90000"/>
          </a:bodyPr>
          <a:lstStyle/>
          <a:p>
            <a:r>
              <a:rPr lang="en-US" sz="3600" dirty="0"/>
              <a:t>We are Called to be relevant = healthy</a:t>
            </a:r>
          </a:p>
        </p:txBody>
      </p:sp>
      <p:sp>
        <p:nvSpPr>
          <p:cNvPr id="3" name="Content Placeholder 2">
            <a:extLst>
              <a:ext uri="{FF2B5EF4-FFF2-40B4-BE49-F238E27FC236}">
                <a16:creationId xmlns:a16="http://schemas.microsoft.com/office/drawing/2014/main" id="{CD0A0C45-A430-4293-8361-DEFE546EAEF1}"/>
              </a:ext>
            </a:extLst>
          </p:cNvPr>
          <p:cNvSpPr>
            <a:spLocks noGrp="1"/>
          </p:cNvSpPr>
          <p:nvPr>
            <p:ph idx="1"/>
          </p:nvPr>
        </p:nvSpPr>
        <p:spPr>
          <a:xfrm>
            <a:off x="357327" y="1263395"/>
            <a:ext cx="4707042" cy="4187493"/>
          </a:xfrm>
        </p:spPr>
        <p:txBody>
          <a:bodyPr>
            <a:normAutofit fontScale="85000" lnSpcReduction="10000"/>
          </a:bodyPr>
          <a:lstStyle/>
          <a:p>
            <a:pPr marL="0" indent="0">
              <a:buNone/>
            </a:pPr>
            <a:r>
              <a:rPr lang="en-US" sz="3200" dirty="0"/>
              <a:t>Relevant defined:</a:t>
            </a:r>
          </a:p>
          <a:p>
            <a:r>
              <a:rPr lang="en-US" dirty="0">
                <a:latin typeface="Arial" panose="020B0604020202020204" pitchFamily="34" charset="0"/>
                <a:cs typeface="Arial" panose="020B0604020202020204" pitchFamily="34" charset="0"/>
              </a:rPr>
              <a:t>relating to, or bearing upon the matter at hand</a:t>
            </a:r>
          </a:p>
          <a:p>
            <a:r>
              <a:rPr lang="en-US" dirty="0">
                <a:latin typeface="Arial" panose="020B0604020202020204" pitchFamily="34" charset="0"/>
                <a:cs typeface="Arial" panose="020B0604020202020204" pitchFamily="34" charset="0"/>
              </a:rPr>
              <a:t>connected with what is happening or being discussed</a:t>
            </a:r>
          </a:p>
          <a:p>
            <a:r>
              <a:rPr lang="en-US" dirty="0">
                <a:latin typeface="Arial" panose="020B0604020202020204" pitchFamily="34" charset="0"/>
                <a:cs typeface="Arial" panose="020B0604020202020204" pitchFamily="34" charset="0"/>
              </a:rPr>
              <a:t>correct or suitable for a particular purpose</a:t>
            </a:r>
          </a:p>
          <a:p>
            <a:r>
              <a:rPr lang="en-US" dirty="0">
                <a:latin typeface="Arial" panose="020B0604020202020204" pitchFamily="34" charset="0"/>
                <a:cs typeface="Arial" panose="020B0604020202020204" pitchFamily="34" charset="0"/>
              </a:rPr>
              <a:t>important, useful</a:t>
            </a:r>
          </a:p>
          <a:p>
            <a:r>
              <a:rPr lang="en-US" dirty="0">
                <a:latin typeface="Arial" panose="020B0604020202020204" pitchFamily="34" charset="0"/>
                <a:cs typeface="Arial" panose="020B0604020202020204" pitchFamily="34" charset="0"/>
              </a:rPr>
              <a:t>implies a traceable, significant, logical connection</a:t>
            </a:r>
          </a:p>
          <a:p>
            <a:r>
              <a:rPr lang="en-US" dirty="0">
                <a:latin typeface="Arial" panose="020B0604020202020204" pitchFamily="34" charset="0"/>
                <a:cs typeface="Arial" panose="020B0604020202020204" pitchFamily="34" charset="0"/>
              </a:rPr>
              <a:t>pertinent, applicable</a:t>
            </a:r>
          </a:p>
        </p:txBody>
      </p:sp>
      <p:sp>
        <p:nvSpPr>
          <p:cNvPr id="4" name="Rectangle 3">
            <a:extLst>
              <a:ext uri="{FF2B5EF4-FFF2-40B4-BE49-F238E27FC236}">
                <a16:creationId xmlns:a16="http://schemas.microsoft.com/office/drawing/2014/main" id="{CC325173-8BD8-406C-ADA4-F3DE984C004B}"/>
              </a:ext>
            </a:extLst>
          </p:cNvPr>
          <p:cNvSpPr/>
          <p:nvPr/>
        </p:nvSpPr>
        <p:spPr>
          <a:xfrm>
            <a:off x="6241371" y="1140963"/>
            <a:ext cx="4927106" cy="4187493"/>
          </a:xfrm>
          <a:prstGeom prst="rect">
            <a:avLst/>
          </a:prstGeom>
        </p:spPr>
        <p:txBody>
          <a:bodyPr wrap="square">
            <a:spAutoFit/>
          </a:bodyPr>
          <a:lstStyle/>
          <a:p>
            <a:pPr>
              <a:lnSpc>
                <a:spcPct val="200000"/>
              </a:lnSpc>
              <a:buClr>
                <a:schemeClr val="accent1"/>
              </a:buClr>
            </a:pPr>
            <a:r>
              <a:rPr lang="en-US" sz="2800" dirty="0"/>
              <a:t>RELEVANCY DETERMINANTS </a:t>
            </a:r>
          </a:p>
          <a:p>
            <a:pPr marL="285750" indent="-285750">
              <a:lnSpc>
                <a:spcPct val="200000"/>
              </a:lnSpc>
              <a:buClr>
                <a:schemeClr val="accent1"/>
              </a:buClr>
              <a:buFont typeface="Arial" panose="020B0604020202020204" pitchFamily="34" charset="0"/>
              <a:buChar char="•"/>
            </a:pPr>
            <a:r>
              <a:rPr lang="en-US" dirty="0">
                <a:solidFill>
                  <a:srgbClr val="000000"/>
                </a:solidFill>
                <a:latin typeface="Verdana" panose="020B0604030504040204" pitchFamily="34" charset="0"/>
              </a:rPr>
              <a:t>The Negotiable vs. the Non-negotiable</a:t>
            </a:r>
          </a:p>
          <a:p>
            <a:pPr marL="285750" indent="-285750">
              <a:lnSpc>
                <a:spcPct val="200000"/>
              </a:lnSpc>
              <a:buClr>
                <a:schemeClr val="accent1"/>
              </a:buClr>
              <a:buFont typeface="Arial" panose="020B0604020202020204" pitchFamily="34" charset="0"/>
              <a:buChar char="•"/>
            </a:pPr>
            <a:r>
              <a:rPr lang="en-US" dirty="0">
                <a:solidFill>
                  <a:srgbClr val="000000"/>
                </a:solidFill>
                <a:latin typeface="Verdana" panose="020B0604030504040204" pitchFamily="34" charset="0"/>
              </a:rPr>
              <a:t>Adaptability vs. Compromise</a:t>
            </a:r>
          </a:p>
          <a:p>
            <a:pPr marL="285750" indent="-285750">
              <a:lnSpc>
                <a:spcPct val="200000"/>
              </a:lnSpc>
              <a:buClr>
                <a:schemeClr val="accent1"/>
              </a:buClr>
              <a:buFont typeface="Arial" panose="020B0604020202020204" pitchFamily="34" charset="0"/>
              <a:buChar char="•"/>
            </a:pPr>
            <a:r>
              <a:rPr lang="en-US" dirty="0">
                <a:solidFill>
                  <a:srgbClr val="000000"/>
                </a:solidFill>
                <a:latin typeface="Verdana" panose="020B0604030504040204" pitchFamily="34" charset="0"/>
              </a:rPr>
              <a:t>Flexibility vs. Rigidity</a:t>
            </a:r>
          </a:p>
          <a:p>
            <a:pPr marL="285750" indent="-285750">
              <a:lnSpc>
                <a:spcPct val="200000"/>
              </a:lnSpc>
              <a:buClr>
                <a:schemeClr val="accent1"/>
              </a:buClr>
              <a:buFont typeface="Arial" panose="020B0604020202020204" pitchFamily="34" charset="0"/>
              <a:buChar char="•"/>
            </a:pPr>
            <a:r>
              <a:rPr lang="en-US" dirty="0">
                <a:solidFill>
                  <a:srgbClr val="000000"/>
                </a:solidFill>
                <a:latin typeface="Verdana" panose="020B0604030504040204" pitchFamily="34" charset="0"/>
              </a:rPr>
              <a:t>Principle vs. Preference</a:t>
            </a:r>
          </a:p>
          <a:p>
            <a:pPr marL="285750" indent="-285750">
              <a:lnSpc>
                <a:spcPct val="200000"/>
              </a:lnSpc>
              <a:buClr>
                <a:schemeClr val="accent1"/>
              </a:buClr>
              <a:buFont typeface="Arial" panose="020B0604020202020204" pitchFamily="34" charset="0"/>
              <a:buChar char="•"/>
            </a:pPr>
            <a:r>
              <a:rPr lang="en-US" dirty="0">
                <a:solidFill>
                  <a:srgbClr val="000000"/>
                </a:solidFill>
                <a:latin typeface="Verdana" panose="020B0604030504040204" pitchFamily="34" charset="0"/>
              </a:rPr>
              <a:t> Substance vs. Style</a:t>
            </a:r>
          </a:p>
          <a:p>
            <a:pPr marL="285750" indent="-285750">
              <a:lnSpc>
                <a:spcPct val="200000"/>
              </a:lnSpc>
              <a:buClr>
                <a:schemeClr val="accent1"/>
              </a:buClr>
              <a:buFont typeface="Arial" panose="020B0604020202020204" pitchFamily="34" charset="0"/>
              <a:buChar char="•"/>
            </a:pPr>
            <a:r>
              <a:rPr lang="en-US" dirty="0">
                <a:solidFill>
                  <a:srgbClr val="000000"/>
                </a:solidFill>
                <a:latin typeface="Verdana" panose="020B0604030504040204" pitchFamily="34" charset="0"/>
              </a:rPr>
              <a:t> Inclusivity vs. Exclusivity</a:t>
            </a:r>
            <a:endParaRPr lang="en-US" dirty="0"/>
          </a:p>
        </p:txBody>
      </p:sp>
      <p:pic>
        <p:nvPicPr>
          <p:cNvPr id="5" name="Picture 4">
            <a:extLst>
              <a:ext uri="{FF2B5EF4-FFF2-40B4-BE49-F238E27FC236}">
                <a16:creationId xmlns:a16="http://schemas.microsoft.com/office/drawing/2014/main" id="{4E9713F7-F6F9-4E9A-AE1E-68ACDA54B118}"/>
              </a:ext>
            </a:extLst>
          </p:cNvPr>
          <p:cNvPicPr>
            <a:picLocks noChangeAspect="1"/>
          </p:cNvPicPr>
          <p:nvPr/>
        </p:nvPicPr>
        <p:blipFill>
          <a:blip r:embed="rId2"/>
          <a:stretch>
            <a:fillRect/>
          </a:stretch>
        </p:blipFill>
        <p:spPr>
          <a:xfrm>
            <a:off x="5363074" y="5578269"/>
            <a:ext cx="878297" cy="881942"/>
          </a:xfrm>
          <a:prstGeom prst="rect">
            <a:avLst/>
          </a:prstGeom>
        </p:spPr>
      </p:pic>
    </p:spTree>
    <p:extLst>
      <p:ext uri="{BB962C8B-B14F-4D97-AF65-F5344CB8AC3E}">
        <p14:creationId xmlns:p14="http://schemas.microsoft.com/office/powerpoint/2010/main" val="411469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4A9E2719-3179-4CB2-9E0D-7403C5056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7" name="Freeform 25">
            <a:extLst>
              <a:ext uri="{FF2B5EF4-FFF2-40B4-BE49-F238E27FC236}">
                <a16:creationId xmlns:a16="http://schemas.microsoft.com/office/drawing/2014/main" id="{2FA7B314-1C7F-48F1-A359-A30AD5537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9" name="Rectangle 28">
            <a:extLst>
              <a:ext uri="{FF2B5EF4-FFF2-40B4-BE49-F238E27FC236}">
                <a16:creationId xmlns:a16="http://schemas.microsoft.com/office/drawing/2014/main" id="{A4FEA56A-DD53-4B5F-A09A-BF4585AF7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E050913-FF8E-47EE-B3B6-8AC52886131C}"/>
              </a:ext>
            </a:extLst>
          </p:cNvPr>
          <p:cNvSpPr>
            <a:spLocks noGrp="1"/>
          </p:cNvSpPr>
          <p:nvPr>
            <p:ph type="title"/>
          </p:nvPr>
        </p:nvSpPr>
        <p:spPr>
          <a:xfrm>
            <a:off x="145372" y="142875"/>
            <a:ext cx="5607728" cy="1151965"/>
          </a:xfrm>
        </p:spPr>
        <p:txBody>
          <a:bodyPr>
            <a:normAutofit/>
          </a:bodyPr>
          <a:lstStyle/>
          <a:p>
            <a:pPr marL="742950" indent="-742950" algn="ctr">
              <a:buFont typeface="+mj-lt"/>
              <a:buAutoNum type="arabicPeriod" startAt="3"/>
            </a:pPr>
            <a:r>
              <a:rPr lang="en-US" sz="3800" dirty="0">
                <a:solidFill>
                  <a:schemeClr val="bg1"/>
                </a:solidFill>
              </a:rPr>
              <a:t>Our witness and personal theology</a:t>
            </a:r>
          </a:p>
        </p:txBody>
      </p:sp>
      <p:sp>
        <p:nvSpPr>
          <p:cNvPr id="3" name="Content Placeholder 2">
            <a:extLst>
              <a:ext uri="{FF2B5EF4-FFF2-40B4-BE49-F238E27FC236}">
                <a16:creationId xmlns:a16="http://schemas.microsoft.com/office/drawing/2014/main" id="{05760B6D-B755-496B-B226-82D802D7CDED}"/>
              </a:ext>
            </a:extLst>
          </p:cNvPr>
          <p:cNvSpPr>
            <a:spLocks noGrp="1"/>
          </p:cNvSpPr>
          <p:nvPr>
            <p:ph idx="1"/>
          </p:nvPr>
        </p:nvSpPr>
        <p:spPr>
          <a:xfrm>
            <a:off x="636918" y="1555626"/>
            <a:ext cx="4820575" cy="4526274"/>
          </a:xfrm>
        </p:spPr>
        <p:txBody>
          <a:bodyPr>
            <a:normAutofit lnSpcReduction="10000"/>
          </a:bodyPr>
          <a:lstStyle/>
          <a:p>
            <a:pPr marL="0" indent="0">
              <a:lnSpc>
                <a:spcPct val="110000"/>
              </a:lnSpc>
              <a:buNone/>
            </a:pPr>
            <a:r>
              <a:rPr lang="en-US" cap="none" dirty="0">
                <a:solidFill>
                  <a:schemeClr val="bg1"/>
                </a:solidFill>
                <a:latin typeface="Arial" panose="020B0604020202020204" pitchFamily="34" charset="0"/>
              </a:rPr>
              <a:t>How do the people in our churches articulate their faith? There is a difference between your theology (what you believe about God and your testimony)</a:t>
            </a:r>
          </a:p>
          <a:p>
            <a:pPr marL="0" indent="0">
              <a:lnSpc>
                <a:spcPct val="110000"/>
              </a:lnSpc>
              <a:buNone/>
            </a:pPr>
            <a:endParaRPr lang="en-US" sz="1100" cap="none" dirty="0">
              <a:solidFill>
                <a:schemeClr val="bg1"/>
              </a:solidFill>
              <a:latin typeface="Arial" panose="020B0604020202020204" pitchFamily="34" charset="0"/>
            </a:endParaRPr>
          </a:p>
          <a:p>
            <a:pPr marL="0" indent="0">
              <a:lnSpc>
                <a:spcPct val="110000"/>
              </a:lnSpc>
              <a:buNone/>
            </a:pPr>
            <a:r>
              <a:rPr lang="en-US" cap="none" dirty="0">
                <a:solidFill>
                  <a:schemeClr val="bg1"/>
                </a:solidFill>
                <a:latin typeface="Arial" panose="020B0604020202020204" pitchFamily="34" charset="0"/>
              </a:rPr>
              <a:t>There is a major deficit or inability to those in our churches ability to express let alone live out their faith… I cannot live what I can articulate or explain.</a:t>
            </a:r>
          </a:p>
          <a:p>
            <a:pPr marL="0" indent="0">
              <a:lnSpc>
                <a:spcPct val="110000"/>
              </a:lnSpc>
              <a:buNone/>
            </a:pPr>
            <a:endParaRPr lang="en-US" cap="none" dirty="0">
              <a:solidFill>
                <a:schemeClr val="bg1"/>
              </a:solidFill>
              <a:latin typeface="Arial" panose="020B0604020202020204" pitchFamily="34" charset="0"/>
            </a:endParaRPr>
          </a:p>
          <a:p>
            <a:pPr marL="0" indent="0">
              <a:lnSpc>
                <a:spcPct val="110000"/>
              </a:lnSpc>
              <a:buNone/>
            </a:pPr>
            <a:r>
              <a:rPr lang="en-US" cap="none" dirty="0">
                <a:solidFill>
                  <a:schemeClr val="bg1"/>
                </a:solidFill>
                <a:latin typeface="Arial" panose="020B0604020202020204" pitchFamily="34" charset="0"/>
              </a:rPr>
              <a:t>Ask you leaders to tell you, how do they know they are saved</a:t>
            </a:r>
          </a:p>
        </p:txBody>
      </p:sp>
      <p:pic>
        <p:nvPicPr>
          <p:cNvPr id="9" name="Picture 8" descr="A red and white sign&#10;&#10;Description automatically generated">
            <a:extLst>
              <a:ext uri="{FF2B5EF4-FFF2-40B4-BE49-F238E27FC236}">
                <a16:creationId xmlns:a16="http://schemas.microsoft.com/office/drawing/2014/main" id="{9F6CF6DA-B4F0-41F8-B284-CF18572B8EC1}"/>
              </a:ext>
            </a:extLst>
          </p:cNvPr>
          <p:cNvPicPr>
            <a:picLocks noChangeAspect="1"/>
          </p:cNvPicPr>
          <p:nvPr/>
        </p:nvPicPr>
        <p:blipFill rotWithShape="1">
          <a:blip r:embed="rId3">
            <a:extLst>
              <a:ext uri="{28A0092B-C50C-407E-A947-70E740481C1C}">
                <a14:useLocalDpi xmlns:a14="http://schemas.microsoft.com/office/drawing/2010/main" val="0"/>
              </a:ext>
            </a:extLst>
          </a:blip>
          <a:srcRect t="12327" r="1" b="7910"/>
          <a:stretch/>
        </p:blipFill>
        <p:spPr>
          <a:xfrm>
            <a:off x="6320775" y="231418"/>
            <a:ext cx="5142813" cy="2895599"/>
          </a:xfrm>
          <a:prstGeom prst="rect">
            <a:avLst/>
          </a:prstGeom>
          <a:ln>
            <a:noFill/>
          </a:ln>
        </p:spPr>
      </p:pic>
      <p:pic>
        <p:nvPicPr>
          <p:cNvPr id="11" name="Picture 10" descr="A person posing for the camera&#10;&#10;Description automatically generated">
            <a:extLst>
              <a:ext uri="{FF2B5EF4-FFF2-40B4-BE49-F238E27FC236}">
                <a16:creationId xmlns:a16="http://schemas.microsoft.com/office/drawing/2014/main" id="{211C5421-AC73-4503-A7D3-36DFC6B0B8B9}"/>
              </a:ext>
            </a:extLst>
          </p:cNvPr>
          <p:cNvPicPr>
            <a:picLocks noChangeAspect="1"/>
          </p:cNvPicPr>
          <p:nvPr/>
        </p:nvPicPr>
        <p:blipFill rotWithShape="1">
          <a:blip r:embed="rId4">
            <a:extLst>
              <a:ext uri="{28A0092B-C50C-407E-A947-70E740481C1C}">
                <a14:useLocalDpi xmlns:a14="http://schemas.microsoft.com/office/drawing/2010/main" val="0"/>
              </a:ext>
            </a:extLst>
          </a:blip>
          <a:srcRect l="3103" r="3845" b="3"/>
          <a:stretch/>
        </p:blipFill>
        <p:spPr>
          <a:xfrm>
            <a:off x="6320775" y="3250087"/>
            <a:ext cx="5142813" cy="2887676"/>
          </a:xfrm>
          <a:prstGeom prst="rect">
            <a:avLst/>
          </a:prstGeom>
          <a:ln>
            <a:noFill/>
          </a:ln>
        </p:spPr>
      </p:pic>
      <p:pic>
        <p:nvPicPr>
          <p:cNvPr id="10" name="Picture 9">
            <a:extLst>
              <a:ext uri="{FF2B5EF4-FFF2-40B4-BE49-F238E27FC236}">
                <a16:creationId xmlns:a16="http://schemas.microsoft.com/office/drawing/2014/main" id="{A6C2E2DD-FADB-4089-8C71-0645DA792420}"/>
              </a:ext>
            </a:extLst>
          </p:cNvPr>
          <p:cNvPicPr>
            <a:picLocks noChangeAspect="1"/>
          </p:cNvPicPr>
          <p:nvPr/>
        </p:nvPicPr>
        <p:blipFill>
          <a:blip r:embed="rId5"/>
          <a:stretch>
            <a:fillRect/>
          </a:stretch>
        </p:blipFill>
        <p:spPr>
          <a:xfrm>
            <a:off x="10430449" y="5255821"/>
            <a:ext cx="878297" cy="881942"/>
          </a:xfrm>
          <a:prstGeom prst="rect">
            <a:avLst/>
          </a:prstGeom>
        </p:spPr>
      </p:pic>
    </p:spTree>
    <p:extLst>
      <p:ext uri="{BB962C8B-B14F-4D97-AF65-F5344CB8AC3E}">
        <p14:creationId xmlns:p14="http://schemas.microsoft.com/office/powerpoint/2010/main" val="3783912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32-DB4D-4363-96CE-C9E69C078D59}"/>
              </a:ext>
            </a:extLst>
          </p:cNvPr>
          <p:cNvSpPr>
            <a:spLocks noGrp="1"/>
          </p:cNvSpPr>
          <p:nvPr>
            <p:ph type="title"/>
          </p:nvPr>
        </p:nvSpPr>
        <p:spPr>
          <a:xfrm rot="20375744">
            <a:off x="155566" y="738675"/>
            <a:ext cx="3870197" cy="461401"/>
          </a:xfrm>
        </p:spPr>
        <p:txBody>
          <a:bodyPr>
            <a:noAutofit/>
          </a:bodyPr>
          <a:lstStyle/>
          <a:p>
            <a:r>
              <a:rPr lang="en-US" sz="3600" dirty="0"/>
              <a:t>Healthy Churches</a:t>
            </a:r>
          </a:p>
        </p:txBody>
      </p:sp>
      <p:sp>
        <p:nvSpPr>
          <p:cNvPr id="3" name="Content Placeholder 2">
            <a:extLst>
              <a:ext uri="{FF2B5EF4-FFF2-40B4-BE49-F238E27FC236}">
                <a16:creationId xmlns:a16="http://schemas.microsoft.com/office/drawing/2014/main" id="{C2012602-AF06-4BCE-8726-8E8F298614DF}"/>
              </a:ext>
            </a:extLst>
          </p:cNvPr>
          <p:cNvSpPr>
            <a:spLocks noGrp="1"/>
          </p:cNvSpPr>
          <p:nvPr>
            <p:ph idx="1"/>
          </p:nvPr>
        </p:nvSpPr>
        <p:spPr>
          <a:xfrm>
            <a:off x="6082085" y="397789"/>
            <a:ext cx="5840090" cy="4959587"/>
          </a:xfrm>
        </p:spPr>
        <p:txBody>
          <a:bodyPr>
            <a:normAutofit/>
          </a:bodyPr>
          <a:lstStyle/>
          <a:p>
            <a:r>
              <a:rPr lang="en-US" sz="1800" dirty="0">
                <a:latin typeface="Aharoni" panose="02010803020104030203" pitchFamily="2" charset="-79"/>
                <a:cs typeface="Aharoni" panose="02010803020104030203" pitchFamily="2" charset="-79"/>
              </a:rPr>
              <a:t>Help the lost understand the urgency of coming out of the darkness (sin) into the marvelous light</a:t>
            </a:r>
          </a:p>
          <a:p>
            <a:r>
              <a:rPr lang="en-US" sz="1800" dirty="0">
                <a:latin typeface="Aharoni" panose="02010803020104030203" pitchFamily="2" charset="-79"/>
                <a:cs typeface="Aharoni" panose="02010803020104030203" pitchFamily="2" charset="-79"/>
              </a:rPr>
              <a:t>Help persons navigate their conversion experience – slow, steady growth in Christ.. </a:t>
            </a:r>
          </a:p>
          <a:p>
            <a:r>
              <a:rPr lang="en-US" sz="1800" dirty="0">
                <a:latin typeface="Aharoni" panose="02010803020104030203" pitchFamily="2" charset="-79"/>
                <a:cs typeface="Aharoni" panose="02010803020104030203" pitchFamily="2" charset="-79"/>
              </a:rPr>
              <a:t>Help people come to working understanding of sanctification  - “holiness”, being set apart</a:t>
            </a:r>
          </a:p>
          <a:p>
            <a:r>
              <a:rPr lang="en-US" sz="1800" dirty="0">
                <a:latin typeface="Aharoni" panose="02010803020104030203" pitchFamily="2" charset="-79"/>
                <a:cs typeface="Aharoni" panose="02010803020104030203" pitchFamily="2" charset="-79"/>
              </a:rPr>
              <a:t>Teach about salvation</a:t>
            </a:r>
          </a:p>
          <a:p>
            <a:r>
              <a:rPr lang="en-US" sz="1800" dirty="0">
                <a:latin typeface="Aharoni" panose="02010803020104030203" pitchFamily="2" charset="-79"/>
                <a:cs typeface="Aharoni" panose="02010803020104030203" pitchFamily="2" charset="-79"/>
              </a:rPr>
              <a:t>Reflect and help it’s members to understand how to live out their salvation daily</a:t>
            </a:r>
          </a:p>
          <a:p>
            <a:endParaRPr lang="en-US" dirty="0"/>
          </a:p>
        </p:txBody>
      </p:sp>
      <p:pic>
        <p:nvPicPr>
          <p:cNvPr id="5" name="Picture 4">
            <a:extLst>
              <a:ext uri="{FF2B5EF4-FFF2-40B4-BE49-F238E27FC236}">
                <a16:creationId xmlns:a16="http://schemas.microsoft.com/office/drawing/2014/main" id="{FCE749FE-1215-4875-9F9D-F2EE50BA66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20352584">
            <a:off x="580009" y="1205296"/>
            <a:ext cx="4713299" cy="302528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angle"/>
          </a:sp3d>
        </p:spPr>
      </p:pic>
      <p:pic>
        <p:nvPicPr>
          <p:cNvPr id="6" name="Picture 5">
            <a:extLst>
              <a:ext uri="{FF2B5EF4-FFF2-40B4-BE49-F238E27FC236}">
                <a16:creationId xmlns:a16="http://schemas.microsoft.com/office/drawing/2014/main" id="{98AAA377-8D29-40AA-81A6-E695E95A83BD}"/>
              </a:ext>
            </a:extLst>
          </p:cNvPr>
          <p:cNvPicPr>
            <a:picLocks noChangeAspect="1"/>
          </p:cNvPicPr>
          <p:nvPr/>
        </p:nvPicPr>
        <p:blipFill>
          <a:blip r:embed="rId4"/>
          <a:stretch>
            <a:fillRect/>
          </a:stretch>
        </p:blipFill>
        <p:spPr>
          <a:xfrm>
            <a:off x="5363074" y="5578269"/>
            <a:ext cx="878297" cy="881942"/>
          </a:xfrm>
          <a:prstGeom prst="rect">
            <a:avLst/>
          </a:prstGeom>
        </p:spPr>
      </p:pic>
    </p:spTree>
    <p:extLst>
      <p:ext uri="{BB962C8B-B14F-4D97-AF65-F5344CB8AC3E}">
        <p14:creationId xmlns:p14="http://schemas.microsoft.com/office/powerpoint/2010/main" val="283832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1"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3"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5"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7"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9" name="Picture 48">
            <a:extLst>
              <a:ext uri="{FF2B5EF4-FFF2-40B4-BE49-F238E27FC236}">
                <a16:creationId xmlns:a16="http://schemas.microsoft.com/office/drawing/2014/main" id="{BA80A27A-7F13-4360-8617-D2F8720EE7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 name="Freeform 17">
            <a:extLst>
              <a:ext uri="{FF2B5EF4-FFF2-40B4-BE49-F238E27FC236}">
                <a16:creationId xmlns:a16="http://schemas.microsoft.com/office/drawing/2014/main" id="{59927151-A240-4B00-831C-DFD950CD2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pic>
        <p:nvPicPr>
          <p:cNvPr id="4" name="Picture 3" descr="A large brick building&#10;&#10;Description automatically generated">
            <a:extLst>
              <a:ext uri="{FF2B5EF4-FFF2-40B4-BE49-F238E27FC236}">
                <a16:creationId xmlns:a16="http://schemas.microsoft.com/office/drawing/2014/main" id="{1E3D71EC-669B-4509-AF60-9C09AE5E6D2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5384" r="1" b="1"/>
          <a:stretch/>
        </p:blipFill>
        <p:spPr>
          <a:xfrm rot="21420000">
            <a:off x="-213781" y="-283585"/>
            <a:ext cx="11323865" cy="4726964"/>
          </a:xfrm>
          <a:custGeom>
            <a:avLst/>
            <a:gdLst>
              <a:gd name="connsiteX0" fmla="*/ 362583 w 11323865"/>
              <a:gd name="connsiteY0" fmla="*/ 0 h 6300024"/>
              <a:gd name="connsiteX1" fmla="*/ 11323865 w 11323865"/>
              <a:gd name="connsiteY1" fmla="*/ 574457 h 6300024"/>
              <a:gd name="connsiteX2" fmla="*/ 11323865 w 11323865"/>
              <a:gd name="connsiteY2" fmla="*/ 6300024 h 6300024"/>
              <a:gd name="connsiteX3" fmla="*/ 0 w 11323865"/>
              <a:gd name="connsiteY3" fmla="*/ 6300024 h 6300024"/>
              <a:gd name="connsiteX4" fmla="*/ 330170 w 11323865"/>
              <a:gd name="connsiteY4" fmla="*/ 0 h 630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3865" h="6300024">
                <a:moveTo>
                  <a:pt x="362583" y="0"/>
                </a:moveTo>
                <a:lnTo>
                  <a:pt x="11323865" y="574457"/>
                </a:lnTo>
                <a:lnTo>
                  <a:pt x="11323865" y="6300024"/>
                </a:lnTo>
                <a:lnTo>
                  <a:pt x="0" y="6300024"/>
                </a:lnTo>
                <a:lnTo>
                  <a:pt x="330170" y="0"/>
                </a:lnTo>
                <a:close/>
              </a:path>
            </a:pathLst>
          </a:custGeom>
        </p:spPr>
      </p:pic>
      <p:sp>
        <p:nvSpPr>
          <p:cNvPr id="53" name="Freeform 19">
            <a:extLst>
              <a:ext uri="{FF2B5EF4-FFF2-40B4-BE49-F238E27FC236}">
                <a16:creationId xmlns:a16="http://schemas.microsoft.com/office/drawing/2014/main" id="{3D04C96E-CF3E-4EBA-9347-12AD2A989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5" name="Freeform 9">
            <a:extLst>
              <a:ext uri="{FF2B5EF4-FFF2-40B4-BE49-F238E27FC236}">
                <a16:creationId xmlns:a16="http://schemas.microsoft.com/office/drawing/2014/main" id="{6657489A-1236-47A1-A5CB-0F5E9DAB8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8"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44BEE07-EDB1-4801-B1A0-8943D96D720C}"/>
              </a:ext>
            </a:extLst>
          </p:cNvPr>
          <p:cNvSpPr>
            <a:spLocks noGrp="1"/>
          </p:cNvSpPr>
          <p:nvPr>
            <p:ph type="title"/>
          </p:nvPr>
        </p:nvSpPr>
        <p:spPr>
          <a:xfrm rot="21420000">
            <a:off x="1889644" y="3490401"/>
            <a:ext cx="7522232" cy="733917"/>
          </a:xfrm>
        </p:spPr>
        <p:txBody>
          <a:bodyPr vert="horz" lIns="91440" tIns="45720" rIns="91440" bIns="45720" rtlCol="0" anchor="b">
            <a:normAutofit fontScale="90000"/>
          </a:bodyPr>
          <a:lstStyle/>
          <a:p>
            <a:pPr algn="r"/>
            <a:br>
              <a:rPr lang="en-US" sz="3800" dirty="0">
                <a:solidFill>
                  <a:schemeClr val="bg1"/>
                </a:solidFill>
              </a:rPr>
            </a:br>
            <a:r>
              <a:rPr lang="en-US" sz="3800" dirty="0">
                <a:solidFill>
                  <a:schemeClr val="bg1"/>
                </a:solidFill>
              </a:rPr>
              <a:t>4.  What is the role of the local church</a:t>
            </a:r>
          </a:p>
        </p:txBody>
      </p:sp>
      <p:sp>
        <p:nvSpPr>
          <p:cNvPr id="57" name="5-Point Star 12">
            <a:extLst>
              <a:ext uri="{FF2B5EF4-FFF2-40B4-BE49-F238E27FC236}">
                <a16:creationId xmlns:a16="http://schemas.microsoft.com/office/drawing/2014/main" id="{3651C7AC-D40B-412D-A4BA-1F9DD8D98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7E265E20-DF6C-49AB-8CFB-6E9129D8B020}"/>
              </a:ext>
            </a:extLst>
          </p:cNvPr>
          <p:cNvPicPr>
            <a:picLocks noChangeAspect="1"/>
          </p:cNvPicPr>
          <p:nvPr/>
        </p:nvPicPr>
        <p:blipFill>
          <a:blip r:embed="rId6"/>
          <a:stretch>
            <a:fillRect/>
          </a:stretch>
        </p:blipFill>
        <p:spPr>
          <a:xfrm>
            <a:off x="3968887" y="4997129"/>
            <a:ext cx="1027162" cy="1031425"/>
          </a:xfrm>
          <a:prstGeom prst="rect">
            <a:avLst/>
          </a:prstGeom>
        </p:spPr>
      </p:pic>
    </p:spTree>
    <p:extLst>
      <p:ext uri="{BB962C8B-B14F-4D97-AF65-F5344CB8AC3E}">
        <p14:creationId xmlns:p14="http://schemas.microsoft.com/office/powerpoint/2010/main" val="426799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erson&#10;&#10;Description automatically generated">
            <a:extLst>
              <a:ext uri="{FF2B5EF4-FFF2-40B4-BE49-F238E27FC236}">
                <a16:creationId xmlns:a16="http://schemas.microsoft.com/office/drawing/2014/main" id="{5B892B5C-8014-4EC2-80E1-9DC6308A3A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1992"/>
          <a:stretch/>
        </p:blipFill>
        <p:spPr>
          <a:xfrm>
            <a:off x="2830069" y="173281"/>
            <a:ext cx="6284211" cy="1566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15C0683B-BEB3-4B12-9DDE-11D13600F1BE}"/>
              </a:ext>
            </a:extLst>
          </p:cNvPr>
          <p:cNvSpPr txBox="1"/>
          <p:nvPr/>
        </p:nvSpPr>
        <p:spPr>
          <a:xfrm>
            <a:off x="1219200" y="1933575"/>
            <a:ext cx="9505950" cy="3631763"/>
          </a:xfrm>
          <a:prstGeom prst="rect">
            <a:avLst/>
          </a:prstGeom>
          <a:noFill/>
        </p:spPr>
        <p:txBody>
          <a:bodyPr wrap="square" rtlCol="0">
            <a:spAutoFit/>
          </a:bodyPr>
          <a:lstStyle/>
          <a:p>
            <a:pPr algn="ctr"/>
            <a:r>
              <a:rPr lang="en-US" sz="2400" dirty="0">
                <a:latin typeface="Arial Rounded MT Bold" panose="020F0704030504030204" pitchFamily="34" charset="0"/>
              </a:rPr>
              <a:t>Christians today are looking for all sorts of different things in a church:</a:t>
            </a:r>
          </a:p>
          <a:p>
            <a:endParaRPr lang="en-US" dirty="0"/>
          </a:p>
          <a:p>
            <a:r>
              <a:rPr lang="en-US" sz="4400" dirty="0">
                <a:solidFill>
                  <a:srgbClr val="8E0000"/>
                </a:solidFill>
              </a:rPr>
              <a:t>So, what are you looking for in a church?</a:t>
            </a:r>
          </a:p>
          <a:p>
            <a:pPr marL="342900" indent="-342900" algn="ctr">
              <a:buFont typeface="Wingdings" panose="05000000000000000000" pitchFamily="2" charset="2"/>
              <a:buChar char="ü"/>
            </a:pPr>
            <a:r>
              <a:rPr lang="en-US" sz="2000" dirty="0">
                <a:latin typeface="Arial Rounded MT Bold" panose="020F0704030504030204" pitchFamily="34" charset="0"/>
              </a:rPr>
              <a:t>Vibrant Music Ministry with a praise team or choir</a:t>
            </a:r>
          </a:p>
          <a:p>
            <a:pPr marL="342900" indent="-342900" algn="ctr">
              <a:buFont typeface="Wingdings" panose="05000000000000000000" pitchFamily="2" charset="2"/>
              <a:buChar char="ü"/>
            </a:pPr>
            <a:r>
              <a:rPr lang="en-US" sz="2000" dirty="0">
                <a:latin typeface="Arial Rounded MT Bold" panose="020F0704030504030204" pitchFamily="34" charset="0"/>
              </a:rPr>
              <a:t>Good preaching – biblical but not boring, practical but not picky</a:t>
            </a:r>
          </a:p>
          <a:p>
            <a:pPr marL="342900" indent="-342900" algn="ctr">
              <a:buFont typeface="Wingdings" panose="05000000000000000000" pitchFamily="2" charset="2"/>
              <a:buChar char="ü"/>
            </a:pPr>
            <a:r>
              <a:rPr lang="en-US" sz="2000" dirty="0">
                <a:latin typeface="Arial Rounded MT Bold" panose="020F0704030504030204" pitchFamily="34" charset="0"/>
              </a:rPr>
              <a:t>A Pastor who is relatable, not too serious or traditional</a:t>
            </a:r>
          </a:p>
          <a:p>
            <a:pPr marL="342900" indent="-342900" algn="ctr">
              <a:buFont typeface="Wingdings" panose="05000000000000000000" pitchFamily="2" charset="2"/>
              <a:buChar char="ü"/>
            </a:pPr>
            <a:r>
              <a:rPr lang="en-US" sz="2000" dirty="0">
                <a:latin typeface="Arial Rounded MT Bold" panose="020F0704030504030204" pitchFamily="34" charset="0"/>
              </a:rPr>
              <a:t>A place where the people are at the same place in life as me</a:t>
            </a:r>
          </a:p>
          <a:p>
            <a:pPr marL="342900" indent="-342900" algn="ctr">
              <a:buFont typeface="Wingdings" panose="05000000000000000000" pitchFamily="2" charset="2"/>
              <a:buChar char="ü"/>
            </a:pPr>
            <a:r>
              <a:rPr lang="en-US" sz="2000" dirty="0">
                <a:latin typeface="Arial Rounded MT Bold" panose="020F0704030504030204" pitchFamily="34" charset="0"/>
              </a:rPr>
              <a:t>Where youth and children are present</a:t>
            </a:r>
          </a:p>
          <a:p>
            <a:pPr algn="ctr"/>
            <a:endParaRPr lang="en-US" sz="200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45D77468-067D-4038-A24E-036F7FCBCC80}"/>
              </a:ext>
            </a:extLst>
          </p:cNvPr>
          <p:cNvPicPr>
            <a:picLocks noChangeAspect="1"/>
          </p:cNvPicPr>
          <p:nvPr/>
        </p:nvPicPr>
        <p:blipFill>
          <a:blip r:embed="rId3">
            <a:duotone>
              <a:schemeClr val="bg2">
                <a:shade val="45000"/>
                <a:satMod val="135000"/>
              </a:schemeClr>
              <a:prstClr val="white"/>
            </a:duotone>
          </a:blip>
          <a:stretch>
            <a:fillRect/>
          </a:stretch>
        </p:blipFill>
        <p:spPr>
          <a:xfrm>
            <a:off x="10563225" y="5557471"/>
            <a:ext cx="839426" cy="839426"/>
          </a:xfrm>
          <a:prstGeom prst="rect">
            <a:avLst/>
          </a:prstGeom>
        </p:spPr>
      </p:pic>
    </p:spTree>
    <p:extLst>
      <p:ext uri="{BB962C8B-B14F-4D97-AF65-F5344CB8AC3E}">
        <p14:creationId xmlns:p14="http://schemas.microsoft.com/office/powerpoint/2010/main" val="221771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E784ADD-1022-4200-9BA4-49E2CA62A7DE}"/>
              </a:ext>
            </a:extLst>
          </p:cNvPr>
          <p:cNvSpPr>
            <a:spLocks noGrp="1"/>
          </p:cNvSpPr>
          <p:nvPr>
            <p:ph type="title"/>
          </p:nvPr>
        </p:nvSpPr>
        <p:spPr>
          <a:xfrm rot="21420000">
            <a:off x="178933" y="484453"/>
            <a:ext cx="6755638" cy="3927728"/>
          </a:xfrm>
        </p:spPr>
        <p:txBody>
          <a:bodyPr vert="horz" lIns="91440" tIns="45720" rIns="91440" bIns="45720" rtlCol="0" anchor="b">
            <a:normAutofit/>
          </a:bodyPr>
          <a:lstStyle/>
          <a:p>
            <a:pPr algn="r">
              <a:lnSpc>
                <a:spcPct val="100000"/>
              </a:lnSpc>
            </a:pPr>
            <a:r>
              <a:rPr lang="en-US" sz="4400" dirty="0"/>
              <a:t>The local church is to reflect the character  and nature of god in the world to the extent that the lost come to know a saving god</a:t>
            </a:r>
          </a:p>
        </p:txBody>
      </p:sp>
      <p:pic>
        <p:nvPicPr>
          <p:cNvPr id="5" name="Content Placeholder 4" descr="A picture containing sky, small&#10;&#10;Description automatically generated">
            <a:extLst>
              <a:ext uri="{FF2B5EF4-FFF2-40B4-BE49-F238E27FC236}">
                <a16:creationId xmlns:a16="http://schemas.microsoft.com/office/drawing/2014/main" id="{FB884E75-90A1-4798-A977-D1E9288F2C4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21420000">
            <a:off x="7233892" y="325622"/>
            <a:ext cx="3813745" cy="3813745"/>
          </a:xfrm>
          <a:prstGeom prst="rect">
            <a:avLst/>
          </a:prstGeom>
        </p:spPr>
      </p:pic>
      <p:pic>
        <p:nvPicPr>
          <p:cNvPr id="13" name="Picture 12">
            <a:extLst>
              <a:ext uri="{FF2B5EF4-FFF2-40B4-BE49-F238E27FC236}">
                <a16:creationId xmlns:a16="http://schemas.microsoft.com/office/drawing/2014/main" id="{DF839819-BA7F-4A97-B0D4-9408105D27CA}"/>
              </a:ext>
            </a:extLst>
          </p:cNvPr>
          <p:cNvPicPr>
            <a:picLocks noChangeAspect="1"/>
          </p:cNvPicPr>
          <p:nvPr/>
        </p:nvPicPr>
        <p:blipFill>
          <a:blip r:embed="rId5"/>
          <a:stretch>
            <a:fillRect/>
          </a:stretch>
        </p:blipFill>
        <p:spPr>
          <a:xfrm>
            <a:off x="4039929" y="5029489"/>
            <a:ext cx="878297" cy="881942"/>
          </a:xfrm>
          <a:prstGeom prst="rect">
            <a:avLst/>
          </a:prstGeom>
        </p:spPr>
      </p:pic>
    </p:spTree>
    <p:extLst>
      <p:ext uri="{BB962C8B-B14F-4D97-AF65-F5344CB8AC3E}">
        <p14:creationId xmlns:p14="http://schemas.microsoft.com/office/powerpoint/2010/main" val="397482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DDD3-9414-4583-B38D-D78B423C77D0}"/>
              </a:ext>
            </a:extLst>
          </p:cNvPr>
          <p:cNvSpPr>
            <a:spLocks noGrp="1"/>
          </p:cNvSpPr>
          <p:nvPr>
            <p:ph type="title"/>
          </p:nvPr>
        </p:nvSpPr>
        <p:spPr>
          <a:xfrm>
            <a:off x="5678089" y="277427"/>
            <a:ext cx="5404593" cy="1151965"/>
          </a:xfrm>
        </p:spPr>
        <p:txBody>
          <a:bodyPr>
            <a:normAutofit/>
          </a:bodyPr>
          <a:lstStyle/>
          <a:p>
            <a:pPr algn="ctr"/>
            <a:r>
              <a:rPr lang="en-US" sz="3800" dirty="0"/>
              <a:t>Every church should aspire to be healthy</a:t>
            </a:r>
          </a:p>
        </p:txBody>
      </p:sp>
      <p:sp>
        <p:nvSpPr>
          <p:cNvPr id="10" name="Rectangle 9">
            <a:extLst>
              <a:ext uri="{FF2B5EF4-FFF2-40B4-BE49-F238E27FC236}">
                <a16:creationId xmlns:a16="http://schemas.microsoft.com/office/drawing/2014/main" id="{A8582592-4A01-43BC-A8AF-8ED1AB34A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4709320"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dark hair and a sunset in the background&#10;&#10;Description automatically generated">
            <a:extLst>
              <a:ext uri="{FF2B5EF4-FFF2-40B4-BE49-F238E27FC236}">
                <a16:creationId xmlns:a16="http://schemas.microsoft.com/office/drawing/2014/main" id="{E76681AB-1488-451F-97DA-FB7728029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37" y="689358"/>
            <a:ext cx="4206044" cy="4219634"/>
          </a:xfrm>
          <a:prstGeom prst="rect">
            <a:avLst/>
          </a:prstGeom>
        </p:spPr>
      </p:pic>
      <p:sp>
        <p:nvSpPr>
          <p:cNvPr id="3" name="Content Placeholder 2">
            <a:extLst>
              <a:ext uri="{FF2B5EF4-FFF2-40B4-BE49-F238E27FC236}">
                <a16:creationId xmlns:a16="http://schemas.microsoft.com/office/drawing/2014/main" id="{6ADEBBCE-0C37-44EB-8CC5-1B7F5D0530A2}"/>
              </a:ext>
            </a:extLst>
          </p:cNvPr>
          <p:cNvSpPr>
            <a:spLocks noGrp="1"/>
          </p:cNvSpPr>
          <p:nvPr>
            <p:ph idx="1"/>
          </p:nvPr>
        </p:nvSpPr>
        <p:spPr>
          <a:xfrm>
            <a:off x="5672425" y="1660124"/>
            <a:ext cx="5762738" cy="3483214"/>
          </a:xfrm>
        </p:spPr>
        <p:txBody>
          <a:bodyPr>
            <a:normAutofit/>
          </a:bodyPr>
          <a:lstStyle/>
          <a:p>
            <a:pPr marL="0" indent="0">
              <a:buNone/>
            </a:pPr>
            <a:r>
              <a:rPr lang="en-US" sz="2200" dirty="0"/>
              <a:t>W</a:t>
            </a:r>
            <a:r>
              <a:rPr lang="en-US" sz="2200" cap="none" dirty="0"/>
              <a:t>e must </a:t>
            </a:r>
            <a:r>
              <a:rPr lang="en-US" sz="2200" cap="none" dirty="0">
                <a:solidFill>
                  <a:srgbClr val="8E0000"/>
                </a:solidFill>
              </a:rPr>
              <a:t>CHOOSE</a:t>
            </a:r>
            <a:r>
              <a:rPr lang="en-US" sz="2200" cap="none" dirty="0"/>
              <a:t> to have healthy churches. We cannot allow this to become cliché’. Healthy denotes a body that’s living and growing as it should…  A healthy church is not a perfect church or without sin</a:t>
            </a:r>
            <a:r>
              <a:rPr lang="en-US" sz="2200" u="sng" cap="none" dirty="0"/>
              <a:t>; but a healthy church is a church that increasingly reflects God’s character as it’s revealed in God’s Word…</a:t>
            </a:r>
            <a:endParaRPr lang="en-US" sz="2200" u="sng" dirty="0"/>
          </a:p>
        </p:txBody>
      </p:sp>
      <p:pic>
        <p:nvPicPr>
          <p:cNvPr id="6" name="Picture 5">
            <a:extLst>
              <a:ext uri="{FF2B5EF4-FFF2-40B4-BE49-F238E27FC236}">
                <a16:creationId xmlns:a16="http://schemas.microsoft.com/office/drawing/2014/main" id="{B9B289D3-4D26-4881-8804-36CA294F0105}"/>
              </a:ext>
            </a:extLst>
          </p:cNvPr>
          <p:cNvPicPr>
            <a:picLocks noChangeAspect="1"/>
          </p:cNvPicPr>
          <p:nvPr/>
        </p:nvPicPr>
        <p:blipFill>
          <a:blip r:embed="rId4"/>
          <a:stretch>
            <a:fillRect/>
          </a:stretch>
        </p:blipFill>
        <p:spPr>
          <a:xfrm>
            <a:off x="5267009" y="5590859"/>
            <a:ext cx="810831" cy="814196"/>
          </a:xfrm>
          <a:prstGeom prst="rect">
            <a:avLst/>
          </a:prstGeom>
        </p:spPr>
      </p:pic>
    </p:spTree>
    <p:extLst>
      <p:ext uri="{BB962C8B-B14F-4D97-AF65-F5344CB8AC3E}">
        <p14:creationId xmlns:p14="http://schemas.microsoft.com/office/powerpoint/2010/main" val="2850497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4DA7CE-BB33-46AB-A3DC-1AB0D9D01FFA}"/>
              </a:ext>
            </a:extLst>
          </p:cNvPr>
          <p:cNvPicPr>
            <a:picLocks noChangeAspect="1"/>
          </p:cNvPicPr>
          <p:nvPr/>
        </p:nvPicPr>
        <p:blipFill>
          <a:blip r:embed="rId2">
            <a:duotone>
              <a:prstClr val="black"/>
              <a:schemeClr val="bg1">
                <a:tint val="45000"/>
                <a:satMod val="400000"/>
              </a:schemeClr>
            </a:duotone>
          </a:blip>
          <a:stretch>
            <a:fillRect/>
          </a:stretch>
        </p:blipFill>
        <p:spPr>
          <a:xfrm>
            <a:off x="5516925" y="5600216"/>
            <a:ext cx="734631" cy="737679"/>
          </a:xfrm>
          <a:prstGeom prst="rect">
            <a:avLst/>
          </a:prstGeom>
        </p:spPr>
      </p:pic>
      <p:pic>
        <p:nvPicPr>
          <p:cNvPr id="10" name="Picture 9" descr="A sunset in the background&#10;&#10;Description automatically generated">
            <a:extLst>
              <a:ext uri="{FF2B5EF4-FFF2-40B4-BE49-F238E27FC236}">
                <a16:creationId xmlns:a16="http://schemas.microsoft.com/office/drawing/2014/main" id="{33EB26F8-FC19-4124-817D-6FE5F9198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630025" cy="5616702"/>
          </a:xfrm>
          <a:prstGeom prst="rect">
            <a:avLst/>
          </a:prstGeom>
        </p:spPr>
      </p:pic>
      <p:sp>
        <p:nvSpPr>
          <p:cNvPr id="12" name="Rectangle 11">
            <a:extLst>
              <a:ext uri="{FF2B5EF4-FFF2-40B4-BE49-F238E27FC236}">
                <a16:creationId xmlns:a16="http://schemas.microsoft.com/office/drawing/2014/main" id="{45A3E509-9A94-4BF7-86BC-664A187537A4}"/>
              </a:ext>
            </a:extLst>
          </p:cNvPr>
          <p:cNvSpPr/>
          <p:nvPr/>
        </p:nvSpPr>
        <p:spPr>
          <a:xfrm>
            <a:off x="185371" y="360307"/>
            <a:ext cx="5910629" cy="3323987"/>
          </a:xfrm>
          <a:prstGeom prst="rect">
            <a:avLst/>
          </a:prstGeom>
        </p:spPr>
        <p:txBody>
          <a:bodyPr wrap="square">
            <a:spAutoFit/>
          </a:bodyPr>
          <a:lstStyle/>
          <a:p>
            <a:pPr algn="ctr"/>
            <a:r>
              <a:rPr lang="en-US" sz="2400" b="1" dirty="0">
                <a:latin typeface="Arial Narrow" panose="020B0606020202030204" pitchFamily="34" charset="0"/>
              </a:rPr>
              <a:t>To conform to God’s image and character we must listen to God’s voice and obey God’s Word… its just that simple. </a:t>
            </a:r>
          </a:p>
          <a:p>
            <a:pPr algn="ctr"/>
            <a:endParaRPr lang="en-US" b="1" dirty="0">
              <a:latin typeface="Arial Narrow" panose="020B0606020202030204" pitchFamily="34" charset="0"/>
            </a:endParaRPr>
          </a:p>
          <a:p>
            <a:pPr algn="ctr"/>
            <a:r>
              <a:rPr lang="en-US" sz="2400" b="1" dirty="0">
                <a:latin typeface="Arial Narrow" panose="020B0606020202030204" pitchFamily="34" charset="0"/>
              </a:rPr>
              <a:t>By listening and following what God says, we </a:t>
            </a:r>
            <a:r>
              <a:rPr lang="en-US" sz="2400" b="1" u="sng" dirty="0">
                <a:latin typeface="Arial Narrow" panose="020B0606020202030204" pitchFamily="34" charset="0"/>
              </a:rPr>
              <a:t>increasingly</a:t>
            </a:r>
            <a:r>
              <a:rPr lang="en-US" sz="2400" b="1" dirty="0">
                <a:latin typeface="Arial Narrow" panose="020B0606020202030204" pitchFamily="34" charset="0"/>
              </a:rPr>
              <a:t> image his character and glory. </a:t>
            </a:r>
          </a:p>
          <a:p>
            <a:pPr algn="ctr"/>
            <a:r>
              <a:rPr lang="en-US" sz="2400" b="1" dirty="0">
                <a:latin typeface="Arial Narrow" panose="020B0606020202030204" pitchFamily="34" charset="0"/>
              </a:rPr>
              <a:t>A Healthy Church is an image of God’s </a:t>
            </a:r>
          </a:p>
          <a:p>
            <a:pPr algn="ctr"/>
            <a:r>
              <a:rPr lang="en-US" sz="2400" b="1" dirty="0">
                <a:latin typeface="Arial Narrow" panose="020B0606020202030204" pitchFamily="34" charset="0"/>
              </a:rPr>
              <a:t>character and glory.</a:t>
            </a:r>
          </a:p>
          <a:p>
            <a:pPr algn="ctr"/>
            <a:endParaRPr lang="en-US" sz="2400" dirty="0">
              <a:solidFill>
                <a:schemeClr val="bg1"/>
              </a:solidFill>
              <a:latin typeface="Arial Narrow" panose="020B0606020202030204" pitchFamily="34" charset="0"/>
            </a:endParaRPr>
          </a:p>
        </p:txBody>
      </p:sp>
      <p:sp>
        <p:nvSpPr>
          <p:cNvPr id="2" name="Rectangle 1">
            <a:extLst>
              <a:ext uri="{FF2B5EF4-FFF2-40B4-BE49-F238E27FC236}">
                <a16:creationId xmlns:a16="http://schemas.microsoft.com/office/drawing/2014/main" id="{E1B3E64E-D8F9-4F1E-A367-86F95EF97206}"/>
              </a:ext>
            </a:extLst>
          </p:cNvPr>
          <p:cNvSpPr/>
          <p:nvPr/>
        </p:nvSpPr>
        <p:spPr>
          <a:xfrm>
            <a:off x="5149174" y="4201372"/>
            <a:ext cx="6096000" cy="1323439"/>
          </a:xfrm>
          <a:prstGeom prst="rect">
            <a:avLst/>
          </a:prstGeom>
        </p:spPr>
        <p:txBody>
          <a:bodyPr>
            <a:spAutoFit/>
          </a:bodyPr>
          <a:lstStyle/>
          <a:p>
            <a:pPr algn="ctr"/>
            <a:r>
              <a:rPr lang="en-US" sz="2000" b="1" dirty="0">
                <a:solidFill>
                  <a:schemeClr val="bg1"/>
                </a:solidFill>
                <a:latin typeface="Arial Narrow" panose="020B0606020202030204" pitchFamily="34" charset="0"/>
              </a:rPr>
              <a:t>The primary challenge churches face today is not figuring out how to be “relevant” or “strategic” or “inclusively sensitive”, or “vision focused”. It’s figuring out how to be faithful – how to listen, how to trust and obey. </a:t>
            </a:r>
          </a:p>
        </p:txBody>
      </p:sp>
    </p:spTree>
    <p:extLst>
      <p:ext uri="{BB962C8B-B14F-4D97-AF65-F5344CB8AC3E}">
        <p14:creationId xmlns:p14="http://schemas.microsoft.com/office/powerpoint/2010/main" val="2867742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8BB3-0513-4C30-A6F9-628984E38E78}"/>
              </a:ext>
            </a:extLst>
          </p:cNvPr>
          <p:cNvSpPr>
            <a:spLocks noGrp="1"/>
          </p:cNvSpPr>
          <p:nvPr>
            <p:ph type="title"/>
          </p:nvPr>
        </p:nvSpPr>
        <p:spPr>
          <a:xfrm>
            <a:off x="4925034" y="306681"/>
            <a:ext cx="6180786" cy="1151965"/>
          </a:xfrm>
        </p:spPr>
        <p:txBody>
          <a:bodyPr>
            <a:normAutofit/>
          </a:bodyPr>
          <a:lstStyle/>
          <a:p>
            <a:pPr algn="ctr"/>
            <a:r>
              <a:rPr lang="en-US" sz="3800" dirty="0"/>
              <a:t>What is an unhealthy church? </a:t>
            </a:r>
          </a:p>
        </p:txBody>
      </p:sp>
      <p:pic>
        <p:nvPicPr>
          <p:cNvPr id="6" name="Picture 5" descr="A sign on the side of a building&#10;&#10;Description automatically generated">
            <a:extLst>
              <a:ext uri="{FF2B5EF4-FFF2-40B4-BE49-F238E27FC236}">
                <a16:creationId xmlns:a16="http://schemas.microsoft.com/office/drawing/2014/main" id="{E13EF35D-83EC-4ABB-91E4-F1CE0A730DA0}"/>
              </a:ext>
            </a:extLst>
          </p:cNvPr>
          <p:cNvPicPr>
            <a:picLocks noChangeAspect="1"/>
          </p:cNvPicPr>
          <p:nvPr/>
        </p:nvPicPr>
        <p:blipFill rotWithShape="1">
          <a:blip r:embed="rId3">
            <a:extLst>
              <a:ext uri="{28A0092B-C50C-407E-A947-70E740481C1C}">
                <a14:useLocalDpi xmlns:a14="http://schemas.microsoft.com/office/drawing/2010/main" val="0"/>
              </a:ext>
            </a:extLst>
          </a:blip>
          <a:srcRect l="2587" t="-1" r="4719" b="11493"/>
          <a:stretch/>
        </p:blipFill>
        <p:spPr>
          <a:xfrm>
            <a:off x="105101" y="817123"/>
            <a:ext cx="4523423" cy="4319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C09989CA-3B13-40A4-8E19-0C37A81E5B6A}"/>
              </a:ext>
            </a:extLst>
          </p:cNvPr>
          <p:cNvSpPr>
            <a:spLocks noGrp="1"/>
          </p:cNvSpPr>
          <p:nvPr>
            <p:ph idx="1"/>
          </p:nvPr>
        </p:nvSpPr>
        <p:spPr>
          <a:xfrm>
            <a:off x="5054773" y="1458646"/>
            <a:ext cx="6453047" cy="4078695"/>
          </a:xfrm>
        </p:spPr>
        <p:txBody>
          <a:bodyPr>
            <a:normAutofit lnSpcReduction="10000"/>
          </a:bodyPr>
          <a:lstStyle/>
          <a:p>
            <a:pPr marL="0" indent="0">
              <a:lnSpc>
                <a:spcPct val="110000"/>
              </a:lnSpc>
              <a:buNone/>
            </a:pPr>
            <a:endParaRPr lang="en-US" sz="1100" cap="none" dirty="0">
              <a:latin typeface="Bahnschrift" panose="020B0502040204020203" pitchFamily="34" charset="0"/>
            </a:endParaRPr>
          </a:p>
          <a:p>
            <a:pPr marL="0" indent="0">
              <a:lnSpc>
                <a:spcPct val="110000"/>
              </a:lnSpc>
              <a:buNone/>
            </a:pPr>
            <a:endParaRPr lang="en-US" sz="800" b="1" cap="none" dirty="0">
              <a:latin typeface="Bahnschrift" panose="020B0502040204020203" pitchFamily="34" charset="0"/>
            </a:endParaRPr>
          </a:p>
          <a:p>
            <a:pPr>
              <a:lnSpc>
                <a:spcPct val="110000"/>
              </a:lnSpc>
              <a:buFont typeface="Wingdings" panose="05000000000000000000" pitchFamily="2" charset="2"/>
              <a:buChar char="v"/>
            </a:pPr>
            <a:r>
              <a:rPr lang="en-US" sz="1600" cap="none" dirty="0">
                <a:latin typeface="Bahnschrift" panose="020B0502040204020203" pitchFamily="34" charset="0"/>
              </a:rPr>
              <a:t>Churches who choose to die rather than risk living </a:t>
            </a:r>
          </a:p>
          <a:p>
            <a:pPr>
              <a:lnSpc>
                <a:spcPct val="110000"/>
              </a:lnSpc>
              <a:buFont typeface="Wingdings" panose="05000000000000000000" pitchFamily="2" charset="2"/>
              <a:buChar char="v"/>
            </a:pPr>
            <a:r>
              <a:rPr lang="en-US" sz="1600" cap="none" dirty="0">
                <a:latin typeface="Bahnschrift" panose="020B0502040204020203" pitchFamily="34" charset="0"/>
              </a:rPr>
              <a:t>Churches who operate in isolation rather than community</a:t>
            </a:r>
          </a:p>
          <a:p>
            <a:pPr>
              <a:lnSpc>
                <a:spcPct val="110000"/>
              </a:lnSpc>
              <a:buFont typeface="Wingdings" panose="05000000000000000000" pitchFamily="2" charset="2"/>
              <a:buChar char="v"/>
            </a:pPr>
            <a:r>
              <a:rPr lang="en-US" sz="1600" cap="none" dirty="0">
                <a:latin typeface="Bahnschrift" panose="020B0502040204020203" pitchFamily="34" charset="0"/>
              </a:rPr>
              <a:t>Churches who operate in drudgery rather than the joy of serving God and others</a:t>
            </a:r>
          </a:p>
          <a:p>
            <a:pPr>
              <a:lnSpc>
                <a:spcPct val="110000"/>
              </a:lnSpc>
              <a:buFont typeface="Wingdings" panose="05000000000000000000" pitchFamily="2" charset="2"/>
              <a:buChar char="v"/>
            </a:pPr>
            <a:r>
              <a:rPr lang="en-US" sz="1600" cap="none" dirty="0">
                <a:latin typeface="Bahnschrift" panose="020B0502040204020203" pitchFamily="34" charset="0"/>
              </a:rPr>
              <a:t>Churches who are safe, ‘status quo’ models over those who seek “God-sized” vision and bold creativity</a:t>
            </a:r>
          </a:p>
          <a:p>
            <a:pPr>
              <a:lnSpc>
                <a:spcPct val="110000"/>
              </a:lnSpc>
              <a:buFont typeface="Wingdings" panose="05000000000000000000" pitchFamily="2" charset="2"/>
              <a:buChar char="v"/>
            </a:pPr>
            <a:r>
              <a:rPr lang="en-US" sz="1600" cap="none" dirty="0">
                <a:latin typeface="Bahnschrift" panose="020B0502040204020203" pitchFamily="34" charset="0"/>
              </a:rPr>
              <a:t>Churches with a fortress mentality, they don’t let anyone in and refuse to allow those on the inside the freedom to explore the frontier or unchartered waters…. Nothing new!</a:t>
            </a:r>
          </a:p>
          <a:p>
            <a:pPr>
              <a:lnSpc>
                <a:spcPct val="110000"/>
              </a:lnSpc>
              <a:buFont typeface="Wingdings" panose="05000000000000000000" pitchFamily="2" charset="2"/>
              <a:buChar char="v"/>
            </a:pPr>
            <a:r>
              <a:rPr lang="en-US" sz="1600" cap="none" dirty="0">
                <a:latin typeface="Bahnschrift" panose="020B0502040204020203" pitchFamily="34" charset="0"/>
              </a:rPr>
              <a:t>Churches who believe they can address these concerns later rather than NOW…</a:t>
            </a:r>
          </a:p>
          <a:p>
            <a:pPr>
              <a:lnSpc>
                <a:spcPct val="110000"/>
              </a:lnSpc>
            </a:pPr>
            <a:endParaRPr lang="en-US" sz="1100" cap="none" dirty="0">
              <a:latin typeface="Bahnschrift" panose="020B0502040204020203" pitchFamily="34" charset="0"/>
            </a:endParaRPr>
          </a:p>
          <a:p>
            <a:pPr marL="0" indent="0">
              <a:lnSpc>
                <a:spcPct val="110000"/>
              </a:lnSpc>
              <a:buNone/>
            </a:pPr>
            <a:endParaRPr lang="en-US" sz="1100" dirty="0"/>
          </a:p>
          <a:p>
            <a:pPr marL="0" indent="0">
              <a:lnSpc>
                <a:spcPct val="110000"/>
              </a:lnSpc>
              <a:buNone/>
            </a:pPr>
            <a:endParaRPr lang="en-US" sz="1100" dirty="0"/>
          </a:p>
        </p:txBody>
      </p:sp>
      <p:pic>
        <p:nvPicPr>
          <p:cNvPr id="7" name="Picture 6">
            <a:extLst>
              <a:ext uri="{FF2B5EF4-FFF2-40B4-BE49-F238E27FC236}">
                <a16:creationId xmlns:a16="http://schemas.microsoft.com/office/drawing/2014/main" id="{9ECF6E95-29C7-4C8A-A0FE-170A046608A4}"/>
              </a:ext>
            </a:extLst>
          </p:cNvPr>
          <p:cNvPicPr>
            <a:picLocks noChangeAspect="1"/>
          </p:cNvPicPr>
          <p:nvPr/>
        </p:nvPicPr>
        <p:blipFill>
          <a:blip r:embed="rId4"/>
          <a:stretch>
            <a:fillRect/>
          </a:stretch>
        </p:blipFill>
        <p:spPr>
          <a:xfrm>
            <a:off x="5727160" y="5672562"/>
            <a:ext cx="737680" cy="737680"/>
          </a:xfrm>
          <a:prstGeom prst="rect">
            <a:avLst/>
          </a:prstGeom>
        </p:spPr>
      </p:pic>
    </p:spTree>
    <p:extLst>
      <p:ext uri="{BB962C8B-B14F-4D97-AF65-F5344CB8AC3E}">
        <p14:creationId xmlns:p14="http://schemas.microsoft.com/office/powerpoint/2010/main" val="1522837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BA80A27A-7F13-4360-8617-D2F8720EE7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Freeform 17">
            <a:extLst>
              <a:ext uri="{FF2B5EF4-FFF2-40B4-BE49-F238E27FC236}">
                <a16:creationId xmlns:a16="http://schemas.microsoft.com/office/drawing/2014/main" id="{59927151-A240-4B00-831C-DFD950CD2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3720D746-D2A3-473C-99F6-520F151D7F7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3778"/>
          <a:stretch/>
        </p:blipFill>
        <p:spPr>
          <a:xfrm rot="21420000">
            <a:off x="129108" y="867662"/>
            <a:ext cx="11323865" cy="6300024"/>
          </a:xfrm>
          <a:custGeom>
            <a:avLst/>
            <a:gdLst>
              <a:gd name="connsiteX0" fmla="*/ 362583 w 11323865"/>
              <a:gd name="connsiteY0" fmla="*/ 0 h 6300024"/>
              <a:gd name="connsiteX1" fmla="*/ 11323865 w 11323865"/>
              <a:gd name="connsiteY1" fmla="*/ 574457 h 6300024"/>
              <a:gd name="connsiteX2" fmla="*/ 11323865 w 11323865"/>
              <a:gd name="connsiteY2" fmla="*/ 6300024 h 6300024"/>
              <a:gd name="connsiteX3" fmla="*/ 0 w 11323865"/>
              <a:gd name="connsiteY3" fmla="*/ 6300024 h 6300024"/>
              <a:gd name="connsiteX4" fmla="*/ 330170 w 11323865"/>
              <a:gd name="connsiteY4" fmla="*/ 0 h 630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3865" h="6300024">
                <a:moveTo>
                  <a:pt x="362583" y="0"/>
                </a:moveTo>
                <a:lnTo>
                  <a:pt x="11323865" y="574457"/>
                </a:lnTo>
                <a:lnTo>
                  <a:pt x="11323865" y="6300024"/>
                </a:lnTo>
                <a:lnTo>
                  <a:pt x="0" y="6300024"/>
                </a:lnTo>
                <a:lnTo>
                  <a:pt x="330170" y="0"/>
                </a:lnTo>
                <a:close/>
              </a:path>
            </a:pathLst>
          </a:custGeom>
        </p:spPr>
      </p:pic>
      <p:sp>
        <p:nvSpPr>
          <p:cNvPr id="26" name="Freeform 19">
            <a:extLst>
              <a:ext uri="{FF2B5EF4-FFF2-40B4-BE49-F238E27FC236}">
                <a16:creationId xmlns:a16="http://schemas.microsoft.com/office/drawing/2014/main" id="{3D04C96E-CF3E-4EBA-9347-12AD2A989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8" name="Freeform 9">
            <a:extLst>
              <a:ext uri="{FF2B5EF4-FFF2-40B4-BE49-F238E27FC236}">
                <a16:creationId xmlns:a16="http://schemas.microsoft.com/office/drawing/2014/main" id="{6657489A-1236-47A1-A5CB-0F5E9DAB8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8"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E32A55-505B-4D70-B734-013DC3EA4181}"/>
              </a:ext>
            </a:extLst>
          </p:cNvPr>
          <p:cNvSpPr>
            <a:spLocks noGrp="1"/>
          </p:cNvSpPr>
          <p:nvPr>
            <p:ph type="title"/>
          </p:nvPr>
        </p:nvSpPr>
        <p:spPr>
          <a:xfrm rot="21420000">
            <a:off x="979410" y="3676666"/>
            <a:ext cx="9370433" cy="817823"/>
          </a:xfrm>
        </p:spPr>
        <p:txBody>
          <a:bodyPr vert="horz" lIns="91440" tIns="45720" rIns="91440" bIns="45720" rtlCol="0" anchor="b">
            <a:normAutofit fontScale="90000"/>
          </a:bodyPr>
          <a:lstStyle/>
          <a:p>
            <a:pPr algn="r"/>
            <a:r>
              <a:rPr lang="en-US" sz="3800" dirty="0">
                <a:solidFill>
                  <a:schemeClr val="bg1"/>
                </a:solidFill>
              </a:rPr>
              <a:t>5.  Membership and discipline go hand in hand </a:t>
            </a:r>
          </a:p>
        </p:txBody>
      </p:sp>
      <p:sp>
        <p:nvSpPr>
          <p:cNvPr id="30" name="5-Point Star 12">
            <a:extLst>
              <a:ext uri="{FF2B5EF4-FFF2-40B4-BE49-F238E27FC236}">
                <a16:creationId xmlns:a16="http://schemas.microsoft.com/office/drawing/2014/main" id="{3651C7AC-D40B-412D-A4BA-1F9DD8D98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4285A783-E2A3-48BD-AD0D-7655068B87E1}"/>
              </a:ext>
            </a:extLst>
          </p:cNvPr>
          <p:cNvPicPr>
            <a:picLocks noChangeAspect="1"/>
          </p:cNvPicPr>
          <p:nvPr/>
        </p:nvPicPr>
        <p:blipFill>
          <a:blip r:embed="rId5"/>
          <a:stretch>
            <a:fillRect/>
          </a:stretch>
        </p:blipFill>
        <p:spPr>
          <a:xfrm>
            <a:off x="4039929" y="5082429"/>
            <a:ext cx="878297" cy="881942"/>
          </a:xfrm>
          <a:prstGeom prst="rect">
            <a:avLst/>
          </a:prstGeom>
        </p:spPr>
      </p:pic>
    </p:spTree>
    <p:extLst>
      <p:ext uri="{BB962C8B-B14F-4D97-AF65-F5344CB8AC3E}">
        <p14:creationId xmlns:p14="http://schemas.microsoft.com/office/powerpoint/2010/main" val="330841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3" name="Picture 52">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5" name="Rectangle 54">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9" name="Rectangle 58">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63" name="Rectangle 62">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B4B2AA-CB27-4157-9130-AFCDEB0F70F2}"/>
              </a:ext>
            </a:extLst>
          </p:cNvPr>
          <p:cNvSpPr/>
          <p:nvPr/>
        </p:nvSpPr>
        <p:spPr>
          <a:xfrm>
            <a:off x="112999" y="2025412"/>
            <a:ext cx="4045494" cy="2800767"/>
          </a:xfrm>
          <a:prstGeom prst="rect">
            <a:avLst/>
          </a:prstGeom>
        </p:spPr>
        <p:txBody>
          <a:bodyPr wrap="square">
            <a:spAutoFit/>
          </a:bodyPr>
          <a:lstStyle/>
          <a:p>
            <a:pPr algn="ctr"/>
            <a:br>
              <a:rPr lang="en-US" sz="2200" dirty="0"/>
            </a:br>
            <a:r>
              <a:rPr lang="en-US" sz="2200" dirty="0">
                <a:latin typeface="Abadi" panose="020B0604020104020204" pitchFamily="34" charset="0"/>
              </a:rPr>
              <a:t>Membership is more than numbers or a statistic, but rather a matter of personal and spiritual integrity… are we inflating numbers, exaggerating our viability and denying the state of our actual health?</a:t>
            </a:r>
          </a:p>
        </p:txBody>
      </p:sp>
      <p:pic>
        <p:nvPicPr>
          <p:cNvPr id="32" name="Picture 31">
            <a:extLst>
              <a:ext uri="{FF2B5EF4-FFF2-40B4-BE49-F238E27FC236}">
                <a16:creationId xmlns:a16="http://schemas.microsoft.com/office/drawing/2014/main" id="{F27973D8-3475-4A0D-A46D-39A153DDD15E}"/>
              </a:ext>
            </a:extLst>
          </p:cNvPr>
          <p:cNvPicPr>
            <a:picLocks noChangeAspect="1"/>
          </p:cNvPicPr>
          <p:nvPr/>
        </p:nvPicPr>
        <p:blipFill>
          <a:blip r:embed="rId4"/>
          <a:stretch>
            <a:fillRect/>
          </a:stretch>
        </p:blipFill>
        <p:spPr>
          <a:xfrm>
            <a:off x="1796996" y="519365"/>
            <a:ext cx="878297" cy="881942"/>
          </a:xfrm>
          <a:prstGeom prst="rect">
            <a:avLst/>
          </a:prstGeom>
        </p:spPr>
      </p:pic>
      <p:pic>
        <p:nvPicPr>
          <p:cNvPr id="3" name="Picture 2" descr="A group of people around each other&#10;&#10;Description automatically generated">
            <a:extLst>
              <a:ext uri="{FF2B5EF4-FFF2-40B4-BE49-F238E27FC236}">
                <a16:creationId xmlns:a16="http://schemas.microsoft.com/office/drawing/2014/main" id="{D7217C22-1B96-491E-AACC-752B4D89B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373" y="743477"/>
            <a:ext cx="5671842" cy="36645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a:extLst>
              <a:ext uri="{FF2B5EF4-FFF2-40B4-BE49-F238E27FC236}">
                <a16:creationId xmlns:a16="http://schemas.microsoft.com/office/drawing/2014/main" id="{B4AD5626-91D4-44ED-BC9E-78D2B78BED33}"/>
              </a:ext>
            </a:extLst>
          </p:cNvPr>
          <p:cNvSpPr/>
          <p:nvPr/>
        </p:nvSpPr>
        <p:spPr>
          <a:xfrm>
            <a:off x="5979225" y="5112013"/>
            <a:ext cx="5266990" cy="369332"/>
          </a:xfrm>
          <a:prstGeom prst="rect">
            <a:avLst/>
          </a:prstGeom>
          <a:ln w="57150">
            <a:solidFill>
              <a:schemeClr val="tx1"/>
            </a:solidFill>
          </a:ln>
        </p:spPr>
        <p:txBody>
          <a:bodyPr wrap="square">
            <a:spAutoFit/>
          </a:bodyPr>
          <a:lstStyle/>
          <a:p>
            <a:pPr algn="ctr"/>
            <a:r>
              <a:rPr lang="en-US" dirty="0"/>
              <a:t>Healthy churches take membership seriously</a:t>
            </a:r>
          </a:p>
        </p:txBody>
      </p:sp>
    </p:spTree>
    <p:extLst>
      <p:ext uri="{BB962C8B-B14F-4D97-AF65-F5344CB8AC3E}">
        <p14:creationId xmlns:p14="http://schemas.microsoft.com/office/powerpoint/2010/main" val="3639796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5" name="Picture 4" descr="A close up of a flag&#10;&#10;Description automatically generated">
            <a:extLst>
              <a:ext uri="{FF2B5EF4-FFF2-40B4-BE49-F238E27FC236}">
                <a16:creationId xmlns:a16="http://schemas.microsoft.com/office/drawing/2014/main" id="{131C570A-FCC0-4A91-BDF7-4BE6C1B71770}"/>
              </a:ext>
            </a:extLst>
          </p:cNvPr>
          <p:cNvPicPr>
            <a:picLocks noChangeAspect="1"/>
          </p:cNvPicPr>
          <p:nvPr/>
        </p:nvPicPr>
        <p:blipFill rotWithShape="1">
          <a:blip r:embed="rId4">
            <a:extLst>
              <a:ext uri="{28A0092B-C50C-407E-A947-70E740481C1C}">
                <a14:useLocalDpi xmlns:a14="http://schemas.microsoft.com/office/drawing/2010/main" val="0"/>
              </a:ext>
            </a:extLst>
          </a:blip>
          <a:srcRect l="15475" r="22755"/>
          <a:stretch/>
        </p:blipFill>
        <p:spPr>
          <a:xfrm>
            <a:off x="6327849" y="234347"/>
            <a:ext cx="5146360" cy="5903415"/>
          </a:xfrm>
          <a:prstGeom prst="rect">
            <a:avLst/>
          </a:prstGeom>
          <a:ln>
            <a:noFill/>
          </a:ln>
        </p:spPr>
      </p:pic>
      <p:sp>
        <p:nvSpPr>
          <p:cNvPr id="14"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B61D80D-65F8-47A3-9FD0-01A15E139F2B}"/>
              </a:ext>
            </a:extLst>
          </p:cNvPr>
          <p:cNvSpPr>
            <a:spLocks noGrp="1"/>
          </p:cNvSpPr>
          <p:nvPr>
            <p:ph type="title"/>
          </p:nvPr>
        </p:nvSpPr>
        <p:spPr>
          <a:xfrm>
            <a:off x="6469492" y="1450643"/>
            <a:ext cx="4957275" cy="1146825"/>
          </a:xfrm>
        </p:spPr>
        <p:txBody>
          <a:bodyPr>
            <a:normAutofit/>
          </a:bodyPr>
          <a:lstStyle/>
          <a:p>
            <a:r>
              <a:rPr lang="en-US" dirty="0">
                <a:solidFill>
                  <a:srgbClr val="C00000"/>
                </a:solidFill>
                <a:latin typeface="AR ESSENCE" panose="02000000000000000000" pitchFamily="2" charset="0"/>
              </a:rPr>
              <a:t>Am I a member?</a:t>
            </a:r>
          </a:p>
        </p:txBody>
      </p:sp>
      <p:sp>
        <p:nvSpPr>
          <p:cNvPr id="3" name="Content Placeholder 2">
            <a:extLst>
              <a:ext uri="{FF2B5EF4-FFF2-40B4-BE49-F238E27FC236}">
                <a16:creationId xmlns:a16="http://schemas.microsoft.com/office/drawing/2014/main" id="{1A4F5AA2-1032-48A0-B757-B6DEA085B598}"/>
              </a:ext>
            </a:extLst>
          </p:cNvPr>
          <p:cNvSpPr>
            <a:spLocks noGrp="1"/>
          </p:cNvSpPr>
          <p:nvPr>
            <p:ph idx="1"/>
          </p:nvPr>
        </p:nvSpPr>
        <p:spPr>
          <a:xfrm>
            <a:off x="375081" y="438486"/>
            <a:ext cx="5173463" cy="5699276"/>
          </a:xfrm>
        </p:spPr>
        <p:txBody>
          <a:bodyPr>
            <a:normAutofit/>
          </a:bodyPr>
          <a:lstStyle/>
          <a:p>
            <a:pPr marL="0" indent="0">
              <a:lnSpc>
                <a:spcPct val="110000"/>
              </a:lnSpc>
              <a:buNone/>
            </a:pPr>
            <a:r>
              <a:rPr lang="en-US" cap="none" dirty="0">
                <a:solidFill>
                  <a:schemeClr val="bg1"/>
                </a:solidFill>
                <a:latin typeface="Arial" panose="020B0604020202020204" pitchFamily="34" charset="0"/>
                <a:cs typeface="Arial" panose="020B0604020202020204" pitchFamily="34" charset="0"/>
              </a:rPr>
              <a:t>Membership is the church’s corporate endorsement of a person’s salvation. Wow, are we saying that every member of your church has your endorsement as good Methodist that they are fleeing the wrath to come? Uninvolved members confuse both real members and non-Christians about what it means to be a Christian. </a:t>
            </a:r>
          </a:p>
          <a:p>
            <a:pPr marL="0" indent="0">
              <a:lnSpc>
                <a:spcPct val="110000"/>
              </a:lnSpc>
              <a:buNone/>
            </a:pPr>
            <a:endParaRPr lang="en-US" sz="1600" cap="none" dirty="0">
              <a:solidFill>
                <a:schemeClr val="bg1"/>
              </a:solidFill>
              <a:latin typeface="Arial" panose="020B0604020202020204" pitchFamily="34" charset="0"/>
              <a:cs typeface="Arial" panose="020B0604020202020204" pitchFamily="34" charset="0"/>
            </a:endParaRPr>
          </a:p>
          <a:p>
            <a:pPr marL="0" indent="0">
              <a:lnSpc>
                <a:spcPct val="110000"/>
              </a:lnSpc>
              <a:buNone/>
            </a:pPr>
            <a:r>
              <a:rPr lang="en-US" cap="none" dirty="0">
                <a:solidFill>
                  <a:schemeClr val="bg1"/>
                </a:solidFill>
                <a:latin typeface="Arial" panose="020B0604020202020204" pitchFamily="34" charset="0"/>
                <a:cs typeface="Arial" panose="020B0604020202020204" pitchFamily="34" charset="0"/>
              </a:rPr>
              <a:t>Biblical church membership does not allow persons to be absent months or years without calling them to account, not calling them to perfection but rather to account. How do we know that they are running the race and keeping the faith?</a:t>
            </a:r>
          </a:p>
        </p:txBody>
      </p:sp>
      <p:pic>
        <p:nvPicPr>
          <p:cNvPr id="11" name="Picture 10">
            <a:extLst>
              <a:ext uri="{FF2B5EF4-FFF2-40B4-BE49-F238E27FC236}">
                <a16:creationId xmlns:a16="http://schemas.microsoft.com/office/drawing/2014/main" id="{025E3C2E-3E4C-42A6-8D64-5BE5CC2BC72C}"/>
              </a:ext>
            </a:extLst>
          </p:cNvPr>
          <p:cNvPicPr>
            <a:picLocks noChangeAspect="1"/>
          </p:cNvPicPr>
          <p:nvPr/>
        </p:nvPicPr>
        <p:blipFill>
          <a:blip r:embed="rId5"/>
          <a:stretch>
            <a:fillRect/>
          </a:stretch>
        </p:blipFill>
        <p:spPr>
          <a:xfrm>
            <a:off x="8588413" y="334354"/>
            <a:ext cx="878297" cy="881942"/>
          </a:xfrm>
          <a:prstGeom prst="rect">
            <a:avLst/>
          </a:prstGeom>
        </p:spPr>
      </p:pic>
    </p:spTree>
    <p:extLst>
      <p:ext uri="{BB962C8B-B14F-4D97-AF65-F5344CB8AC3E}">
        <p14:creationId xmlns:p14="http://schemas.microsoft.com/office/powerpoint/2010/main" val="856150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7059A-E0B2-4A6F-A3BE-857D95AB1B9A}"/>
              </a:ext>
            </a:extLst>
          </p:cNvPr>
          <p:cNvSpPr>
            <a:spLocks noGrp="1"/>
          </p:cNvSpPr>
          <p:nvPr>
            <p:ph idx="1"/>
          </p:nvPr>
        </p:nvSpPr>
        <p:spPr>
          <a:xfrm>
            <a:off x="462065" y="458332"/>
            <a:ext cx="5428782" cy="4843429"/>
          </a:xfrm>
          <a:ln w="57150">
            <a:solidFill>
              <a:schemeClr val="accent1">
                <a:lumMod val="75000"/>
              </a:schemeClr>
            </a:solidFill>
          </a:ln>
        </p:spPr>
        <p:txBody>
          <a:bodyPr>
            <a:normAutofit/>
          </a:bodyPr>
          <a:lstStyle/>
          <a:p>
            <a:pPr marL="0" indent="0">
              <a:buNone/>
            </a:pPr>
            <a:r>
              <a:rPr lang="en-US" dirty="0">
                <a:latin typeface="Bahnschrift SemiBold SemiConden" panose="020B0502040204020203" pitchFamily="34" charset="0"/>
              </a:rPr>
              <a:t>Church membership and church discipline co-exist together. Without discipline the church exposes itself to the enemy…</a:t>
            </a:r>
          </a:p>
          <a:p>
            <a:pPr marL="0" indent="0">
              <a:buNone/>
            </a:pPr>
            <a:endParaRPr lang="en-US" sz="800" dirty="0">
              <a:latin typeface="Bahnschrift SemiBold SemiConden" panose="020B0502040204020203" pitchFamily="34" charset="0"/>
            </a:endParaRPr>
          </a:p>
          <a:p>
            <a:pPr marL="0" indent="0">
              <a:buNone/>
            </a:pPr>
            <a:r>
              <a:rPr lang="en-US" dirty="0">
                <a:latin typeface="Bahnschrift SemiBold SemiConden" panose="020B0502040204020203" pitchFamily="34" charset="0"/>
              </a:rPr>
              <a:t>Since it is the task of leaders to use the giftings of those we lead to create balance in the church we are called to more than simply expounding upon the word, we must be able to protect and correct and delegate and discipline. Discipline protects the church from the work of the enemy…</a:t>
            </a:r>
          </a:p>
        </p:txBody>
      </p:sp>
      <p:pic>
        <p:nvPicPr>
          <p:cNvPr id="5" name="Picture 4" descr="A close up of a black background&#10;&#10;Description automatically generated">
            <a:extLst>
              <a:ext uri="{FF2B5EF4-FFF2-40B4-BE49-F238E27FC236}">
                <a16:creationId xmlns:a16="http://schemas.microsoft.com/office/drawing/2014/main" id="{C515D352-72E1-4B24-92B2-C0762A70687C}"/>
              </a:ext>
            </a:extLst>
          </p:cNvPr>
          <p:cNvPicPr>
            <a:picLocks noChangeAspect="1"/>
          </p:cNvPicPr>
          <p:nvPr/>
        </p:nvPicPr>
        <p:blipFill rotWithShape="1">
          <a:blip r:embed="rId3">
            <a:extLst>
              <a:ext uri="{28A0092B-C50C-407E-A947-70E740481C1C}">
                <a14:useLocalDpi xmlns:a14="http://schemas.microsoft.com/office/drawing/2010/main" val="0"/>
              </a:ext>
            </a:extLst>
          </a:blip>
          <a:srcRect t="7331" r="-2" b="8370"/>
          <a:stretch/>
        </p:blipFill>
        <p:spPr>
          <a:xfrm rot="20253678">
            <a:off x="6913757" y="1192898"/>
            <a:ext cx="4427320" cy="2915726"/>
          </a:xfrm>
          <a:prstGeom prst="rect">
            <a:avLst/>
          </a:prstGeom>
          <a:ln w="57150" cmpd="thinThick">
            <a:solidFill>
              <a:schemeClr val="bg1">
                <a:lumMod val="50000"/>
              </a:schemeClr>
            </a:solidFill>
            <a:miter lim="800000"/>
          </a:ln>
        </p:spPr>
      </p:pic>
      <p:pic>
        <p:nvPicPr>
          <p:cNvPr id="9" name="Picture 8">
            <a:extLst>
              <a:ext uri="{FF2B5EF4-FFF2-40B4-BE49-F238E27FC236}">
                <a16:creationId xmlns:a16="http://schemas.microsoft.com/office/drawing/2014/main" id="{95B4EDF5-E61E-4C4E-BDE6-670819BFD2E4}"/>
              </a:ext>
            </a:extLst>
          </p:cNvPr>
          <p:cNvPicPr>
            <a:picLocks noChangeAspect="1"/>
          </p:cNvPicPr>
          <p:nvPr/>
        </p:nvPicPr>
        <p:blipFill>
          <a:blip r:embed="rId4"/>
          <a:stretch>
            <a:fillRect/>
          </a:stretch>
        </p:blipFill>
        <p:spPr>
          <a:xfrm>
            <a:off x="5392073" y="5588268"/>
            <a:ext cx="878297" cy="881942"/>
          </a:xfrm>
          <a:prstGeom prst="rect">
            <a:avLst/>
          </a:prstGeom>
        </p:spPr>
      </p:pic>
    </p:spTree>
    <p:extLst>
      <p:ext uri="{BB962C8B-B14F-4D97-AF65-F5344CB8AC3E}">
        <p14:creationId xmlns:p14="http://schemas.microsoft.com/office/powerpoint/2010/main" val="4268763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 name="Content Placeholder 3" descr="A close up of a logo&#10;&#10;Description automatically generated">
            <a:extLst>
              <a:ext uri="{FF2B5EF4-FFF2-40B4-BE49-F238E27FC236}">
                <a16:creationId xmlns:a16="http://schemas.microsoft.com/office/drawing/2014/main" id="{993A877A-1AE1-4A72-B859-C4B83B8C9EC3}"/>
              </a:ext>
            </a:extLst>
          </p:cNvPr>
          <p:cNvPicPr>
            <a:picLocks noChangeAspect="1"/>
          </p:cNvPicPr>
          <p:nvPr/>
        </p:nvPicPr>
        <p:blipFill rotWithShape="1">
          <a:blip r:embed="rId3">
            <a:extLst>
              <a:ext uri="{28A0092B-C50C-407E-A947-70E740481C1C}">
                <a14:useLocalDpi xmlns:a14="http://schemas.microsoft.com/office/drawing/2010/main" val="0"/>
              </a:ext>
            </a:extLst>
          </a:blip>
          <a:srcRect l="20106" r="23777" b="1"/>
          <a:stretch/>
        </p:blipFill>
        <p:spPr>
          <a:xfrm rot="21600000">
            <a:off x="404226" y="10"/>
            <a:ext cx="5312664" cy="5301586"/>
          </a:xfrm>
          <a:prstGeom prst="rect">
            <a:avLst/>
          </a:prstGeom>
          <a:solidFill>
            <a:srgbClr val="FFFFFF">
              <a:shade val="85000"/>
            </a:srgbClr>
          </a:solidFill>
          <a:ln w="57150" cmpd="thinThick">
            <a:solidFill>
              <a:schemeClr val="bg1">
                <a:lumMod val="50000"/>
              </a:schemeClr>
            </a:solidFill>
            <a:miter lim="800000"/>
          </a:ln>
          <a:scene3d>
            <a:camera prst="orthographicFront">
              <a:rot lat="0" lon="0" rev="360000"/>
            </a:camera>
            <a:lightRig rig="twoPt" dir="t">
              <a:rot lat="0" lon="0" rev="7200000"/>
            </a:lightRig>
          </a:scene3d>
          <a:sp3d contourW="12700">
            <a:bevelT w="25400" h="19050"/>
            <a:contourClr>
              <a:srgbClr val="969696"/>
            </a:contourClr>
          </a:sp3d>
        </p:spPr>
      </p:pic>
      <p:sp>
        <p:nvSpPr>
          <p:cNvPr id="9" name="Content Placeholder 8">
            <a:extLst>
              <a:ext uri="{FF2B5EF4-FFF2-40B4-BE49-F238E27FC236}">
                <a16:creationId xmlns:a16="http://schemas.microsoft.com/office/drawing/2014/main" id="{B2294436-3CCB-4B73-BB5B-313CB341204A}"/>
              </a:ext>
            </a:extLst>
          </p:cNvPr>
          <p:cNvSpPr>
            <a:spLocks noGrp="1"/>
          </p:cNvSpPr>
          <p:nvPr>
            <p:ph idx="1"/>
          </p:nvPr>
        </p:nvSpPr>
        <p:spPr>
          <a:xfrm>
            <a:off x="6475112" y="303468"/>
            <a:ext cx="4908593" cy="4998129"/>
          </a:xfrm>
        </p:spPr>
        <p:txBody>
          <a:bodyPr>
            <a:normAutofit/>
          </a:bodyPr>
          <a:lstStyle/>
          <a:p>
            <a:pPr marL="0" indent="0">
              <a:buNone/>
            </a:pPr>
            <a:r>
              <a:rPr lang="en-US" cap="none" dirty="0">
                <a:latin typeface="Arial" panose="020B0604020202020204" pitchFamily="34" charset="0"/>
              </a:rPr>
              <a:t>One of the first steps in exercising discipline is to exercise greater care in receiving new members. While its important to instruct people on what the church expects of them, it is even more important to impress upon persons and have them share with you their understanding of what God expects of them. </a:t>
            </a:r>
          </a:p>
          <a:p>
            <a:pPr marL="0" indent="0">
              <a:buNone/>
            </a:pPr>
            <a:endParaRPr lang="en-US" sz="800" cap="none" dirty="0">
              <a:latin typeface="Arial" panose="020B0604020202020204" pitchFamily="34" charset="0"/>
            </a:endParaRPr>
          </a:p>
          <a:p>
            <a:pPr marL="0" indent="0">
              <a:buNone/>
            </a:pPr>
            <a:r>
              <a:rPr lang="en-US" cap="none" dirty="0">
                <a:latin typeface="Arial" panose="020B0604020202020204" pitchFamily="34" charset="0"/>
              </a:rPr>
              <a:t>Care attention to our receiving new members provides less occasion to correct or discipline later</a:t>
            </a:r>
          </a:p>
        </p:txBody>
      </p:sp>
      <p:pic>
        <p:nvPicPr>
          <p:cNvPr id="10" name="Picture 9">
            <a:extLst>
              <a:ext uri="{FF2B5EF4-FFF2-40B4-BE49-F238E27FC236}">
                <a16:creationId xmlns:a16="http://schemas.microsoft.com/office/drawing/2014/main" id="{B07B887E-AD94-459A-ACC1-8FF10C932D45}"/>
              </a:ext>
            </a:extLst>
          </p:cNvPr>
          <p:cNvPicPr>
            <a:picLocks noChangeAspect="1"/>
          </p:cNvPicPr>
          <p:nvPr/>
        </p:nvPicPr>
        <p:blipFill>
          <a:blip r:embed="rId4"/>
          <a:stretch>
            <a:fillRect/>
          </a:stretch>
        </p:blipFill>
        <p:spPr>
          <a:xfrm>
            <a:off x="5392073" y="5588268"/>
            <a:ext cx="878297" cy="881942"/>
          </a:xfrm>
          <a:prstGeom prst="rect">
            <a:avLst/>
          </a:prstGeom>
        </p:spPr>
      </p:pic>
    </p:spTree>
    <p:extLst>
      <p:ext uri="{BB962C8B-B14F-4D97-AF65-F5344CB8AC3E}">
        <p14:creationId xmlns:p14="http://schemas.microsoft.com/office/powerpoint/2010/main" val="89396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A002B428-8F2B-44D1-B61E-68594D669929}"/>
              </a:ext>
            </a:extLst>
          </p:cNvPr>
          <p:cNvSpPr>
            <a:spLocks noGrp="1"/>
          </p:cNvSpPr>
          <p:nvPr>
            <p:ph type="title"/>
          </p:nvPr>
        </p:nvSpPr>
        <p:spPr>
          <a:xfrm>
            <a:off x="198088" y="1927242"/>
            <a:ext cx="3681454" cy="1835901"/>
          </a:xfrm>
        </p:spPr>
        <p:txBody>
          <a:bodyPr vert="horz" lIns="91440" tIns="45720" rIns="91440" bIns="45720" rtlCol="0" anchor="b">
            <a:normAutofit/>
          </a:bodyPr>
          <a:lstStyle/>
          <a:p>
            <a:pPr marL="514350" indent="-514350">
              <a:buFont typeface="+mj-lt"/>
              <a:buAutoNum type="arabicPeriod" startAt="6"/>
            </a:pPr>
            <a:r>
              <a:rPr lang="en-US" sz="2600" dirty="0"/>
              <a:t>The sign of a health church is its evangelism and corporate prayer</a:t>
            </a:r>
          </a:p>
        </p:txBody>
      </p:sp>
      <p:sp>
        <p:nvSpPr>
          <p:cNvPr id="28" name="Rectangle 2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27581E7-B906-45E2-B258-3740F5F7B39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21367" y="1096333"/>
            <a:ext cx="6174771" cy="4659351"/>
          </a:xfrm>
          <a:prstGeom prst="rect">
            <a:avLst/>
          </a:prstGeom>
        </p:spPr>
      </p:pic>
      <p:pic>
        <p:nvPicPr>
          <p:cNvPr id="19" name="Picture 18">
            <a:extLst>
              <a:ext uri="{FF2B5EF4-FFF2-40B4-BE49-F238E27FC236}">
                <a16:creationId xmlns:a16="http://schemas.microsoft.com/office/drawing/2014/main" id="{7C6065B0-768D-495A-94E3-7682D3BD03E8}"/>
              </a:ext>
            </a:extLst>
          </p:cNvPr>
          <p:cNvPicPr>
            <a:picLocks noChangeAspect="1"/>
          </p:cNvPicPr>
          <p:nvPr/>
        </p:nvPicPr>
        <p:blipFill>
          <a:blip r:embed="rId5"/>
          <a:stretch>
            <a:fillRect/>
          </a:stretch>
        </p:blipFill>
        <p:spPr>
          <a:xfrm>
            <a:off x="1664977" y="4487107"/>
            <a:ext cx="878297" cy="881942"/>
          </a:xfrm>
          <a:prstGeom prst="rect">
            <a:avLst/>
          </a:prstGeom>
        </p:spPr>
      </p:pic>
    </p:spTree>
    <p:extLst>
      <p:ext uri="{BB962C8B-B14F-4D97-AF65-F5344CB8AC3E}">
        <p14:creationId xmlns:p14="http://schemas.microsoft.com/office/powerpoint/2010/main" val="215819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87C20A0-BD08-4315-BE42-56F2B41F8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0B7D5331-B093-4784-99E0-88AFBACF6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72000"/>
            <a:ext cx="12192000" cy="2286000"/>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872BD1A-C71B-4DA9-836E-BC14D472B638}"/>
              </a:ext>
            </a:extLst>
          </p:cNvPr>
          <p:cNvSpPr>
            <a:spLocks noGrp="1"/>
          </p:cNvSpPr>
          <p:nvPr>
            <p:ph type="title"/>
          </p:nvPr>
        </p:nvSpPr>
        <p:spPr>
          <a:xfrm>
            <a:off x="844385" y="5082657"/>
            <a:ext cx="9539654" cy="1086028"/>
          </a:xfrm>
        </p:spPr>
        <p:txBody>
          <a:bodyPr>
            <a:normAutofit fontScale="90000"/>
          </a:bodyPr>
          <a:lstStyle/>
          <a:p>
            <a:pPr algn="ctr"/>
            <a:br>
              <a:rPr lang="en-US" sz="2200" dirty="0">
                <a:solidFill>
                  <a:srgbClr val="FFFFFF"/>
                </a:solidFill>
              </a:rPr>
            </a:br>
            <a:r>
              <a:rPr lang="en-US" sz="6600" dirty="0">
                <a:solidFill>
                  <a:srgbClr val="FFFFFF"/>
                </a:solidFill>
              </a:rPr>
              <a:t>what should a church be</a:t>
            </a:r>
            <a:r>
              <a:rPr lang="en-US" sz="6700" b="1" dirty="0">
                <a:solidFill>
                  <a:srgbClr val="FFFFFF"/>
                </a:solidFill>
                <a:latin typeface="Times New Roman" panose="02020603050405020304" pitchFamily="18" charset="0"/>
                <a:cs typeface="Times New Roman" panose="02020603050405020304" pitchFamily="18" charset="0"/>
              </a:rPr>
              <a:t>?</a:t>
            </a:r>
            <a:br>
              <a:rPr lang="en-US" sz="2200" dirty="0">
                <a:solidFill>
                  <a:srgbClr val="FFFFFF"/>
                </a:solidFill>
              </a:rPr>
            </a:br>
            <a:endParaRPr lang="en-US" sz="2200" dirty="0">
              <a:solidFill>
                <a:srgbClr val="FFFFFF"/>
              </a:solidFill>
            </a:endParaRP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A9067FA1-D134-4F5C-BAD7-0BAFD2FBC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99" y="674369"/>
            <a:ext cx="4861913" cy="3585661"/>
          </a:xfrm>
          <a:prstGeom prst="rect">
            <a:avLst/>
          </a:prstGeom>
          <a:ln w="228600" cap="sq" cmpd="thickThin">
            <a:solidFill>
              <a:srgbClr val="000000"/>
            </a:solidFill>
            <a:prstDash val="solid"/>
            <a:miter lim="800000"/>
          </a:ln>
          <a:effectLst>
            <a:innerShdw blurRad="76200">
              <a:srgbClr val="000000"/>
            </a:innerShdw>
          </a:effectLst>
        </p:spPr>
      </p:pic>
      <p:sp>
        <p:nvSpPr>
          <p:cNvPr id="3" name="Content Placeholder 2">
            <a:extLst>
              <a:ext uri="{FF2B5EF4-FFF2-40B4-BE49-F238E27FC236}">
                <a16:creationId xmlns:a16="http://schemas.microsoft.com/office/drawing/2014/main" id="{95589EA7-96DC-4717-A874-0E729D304D30}"/>
              </a:ext>
            </a:extLst>
          </p:cNvPr>
          <p:cNvSpPr>
            <a:spLocks noGrp="1"/>
          </p:cNvSpPr>
          <p:nvPr>
            <p:ph idx="1"/>
          </p:nvPr>
        </p:nvSpPr>
        <p:spPr>
          <a:xfrm>
            <a:off x="6092190" y="674369"/>
            <a:ext cx="5386447" cy="3510952"/>
          </a:xfrm>
        </p:spPr>
        <p:txBody>
          <a:bodyPr anchor="t">
            <a:normAutofit/>
          </a:bodyPr>
          <a:lstStyle/>
          <a:p>
            <a:r>
              <a:rPr lang="en-US" sz="2400" dirty="0"/>
              <a:t>A church that is welcoming</a:t>
            </a:r>
          </a:p>
          <a:p>
            <a:r>
              <a:rPr lang="en-US" sz="2400" dirty="0"/>
              <a:t>Passionate</a:t>
            </a:r>
          </a:p>
          <a:p>
            <a:r>
              <a:rPr lang="en-US" sz="2400" dirty="0"/>
              <a:t>Authentic</a:t>
            </a:r>
          </a:p>
          <a:p>
            <a:r>
              <a:rPr lang="en-US" sz="2400" dirty="0"/>
              <a:t>Big</a:t>
            </a:r>
          </a:p>
          <a:p>
            <a:r>
              <a:rPr lang="en-US" sz="2400" dirty="0"/>
              <a:t>Intimate</a:t>
            </a:r>
          </a:p>
          <a:p>
            <a:r>
              <a:rPr lang="en-US" sz="2400" dirty="0"/>
              <a:t>exciting</a:t>
            </a:r>
          </a:p>
        </p:txBody>
      </p:sp>
      <p:pic>
        <p:nvPicPr>
          <p:cNvPr id="6" name="Picture 5">
            <a:extLst>
              <a:ext uri="{FF2B5EF4-FFF2-40B4-BE49-F238E27FC236}">
                <a16:creationId xmlns:a16="http://schemas.microsoft.com/office/drawing/2014/main" id="{AAD77062-AEE4-46B8-83B3-3B76CB6D54A7}"/>
              </a:ext>
            </a:extLst>
          </p:cNvPr>
          <p:cNvPicPr>
            <a:picLocks noChangeAspect="1"/>
          </p:cNvPicPr>
          <p:nvPr/>
        </p:nvPicPr>
        <p:blipFill>
          <a:blip r:embed="rId4"/>
          <a:stretch>
            <a:fillRect/>
          </a:stretch>
        </p:blipFill>
        <p:spPr>
          <a:xfrm>
            <a:off x="10958921" y="5726431"/>
            <a:ext cx="1039431" cy="1043745"/>
          </a:xfrm>
          <a:prstGeom prst="rect">
            <a:avLst/>
          </a:prstGeom>
        </p:spPr>
      </p:pic>
    </p:spTree>
    <p:extLst>
      <p:ext uri="{BB962C8B-B14F-4D97-AF65-F5344CB8AC3E}">
        <p14:creationId xmlns:p14="http://schemas.microsoft.com/office/powerpoint/2010/main" val="1672362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37ED5FD-58E5-479A-8F77-20402710B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53BA66D-4279-457B-825F-7D12901B7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6201" y="135467"/>
            <a:ext cx="3860800" cy="6104466"/>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5">
            <a:extLst>
              <a:ext uri="{FF2B5EF4-FFF2-40B4-BE49-F238E27FC236}">
                <a16:creationId xmlns:a16="http://schemas.microsoft.com/office/drawing/2014/main" id="{CE8447DB-9010-4C87-BB71-52D4BB8A8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0" name="Rectangle 29">
            <a:extLst>
              <a:ext uri="{FF2B5EF4-FFF2-40B4-BE49-F238E27FC236}">
                <a16:creationId xmlns:a16="http://schemas.microsoft.com/office/drawing/2014/main" id="{6C9C9A2A-977F-4455-98B6-161C92DAF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EECFCB-F898-8549-9947-8FA97ABF7327}"/>
              </a:ext>
            </a:extLst>
          </p:cNvPr>
          <p:cNvSpPr>
            <a:spLocks noGrp="1"/>
          </p:cNvSpPr>
          <p:nvPr>
            <p:ph type="title"/>
          </p:nvPr>
        </p:nvSpPr>
        <p:spPr>
          <a:xfrm>
            <a:off x="326780" y="686864"/>
            <a:ext cx="6415463" cy="1151965"/>
          </a:xfrm>
        </p:spPr>
        <p:txBody>
          <a:bodyPr>
            <a:normAutofit/>
          </a:bodyPr>
          <a:lstStyle/>
          <a:p>
            <a:r>
              <a:rPr lang="en-US" b="1" dirty="0">
                <a:solidFill>
                  <a:schemeClr val="bg1"/>
                </a:solidFill>
              </a:rPr>
              <a:t>Evangelism Defined</a:t>
            </a:r>
          </a:p>
        </p:txBody>
      </p:sp>
      <p:sp>
        <p:nvSpPr>
          <p:cNvPr id="3" name="Content Placeholder 2">
            <a:extLst>
              <a:ext uri="{FF2B5EF4-FFF2-40B4-BE49-F238E27FC236}">
                <a16:creationId xmlns:a16="http://schemas.microsoft.com/office/drawing/2014/main" id="{CB915386-5737-DE4B-8246-B76E984420C1}"/>
              </a:ext>
            </a:extLst>
          </p:cNvPr>
          <p:cNvSpPr>
            <a:spLocks noGrp="1"/>
          </p:cNvSpPr>
          <p:nvPr>
            <p:ph idx="1"/>
          </p:nvPr>
        </p:nvSpPr>
        <p:spPr>
          <a:xfrm>
            <a:off x="685801" y="2063396"/>
            <a:ext cx="5410199" cy="3311189"/>
          </a:xfrm>
        </p:spPr>
        <p:txBody>
          <a:bodyPr>
            <a:normAutofit/>
          </a:bodyPr>
          <a:lstStyle/>
          <a:p>
            <a:pPr marL="0" indent="0">
              <a:buNone/>
            </a:pPr>
            <a:r>
              <a:rPr lang="en-US" dirty="0">
                <a:solidFill>
                  <a:schemeClr val="bg1"/>
                </a:solidFill>
                <a:latin typeface="Arial" panose="020B0604020202020204" pitchFamily="34" charset="0"/>
                <a:cs typeface="Arial" panose="020B0604020202020204" pitchFamily="34" charset="0"/>
              </a:rPr>
              <a:t>The root of the word evangelism, evangel, is derived from the Greek word </a:t>
            </a:r>
            <a:r>
              <a:rPr lang="en-US" u="sng" dirty="0">
                <a:solidFill>
                  <a:schemeClr val="bg1"/>
                </a:solidFill>
                <a:latin typeface="Arial" panose="020B0604020202020204" pitchFamily="34" charset="0"/>
                <a:cs typeface="Arial" panose="020B0604020202020204" pitchFamily="34" charset="0"/>
              </a:rPr>
              <a:t>EUANGELION </a:t>
            </a:r>
            <a:r>
              <a:rPr lang="en-US" dirty="0">
                <a:solidFill>
                  <a:schemeClr val="bg1"/>
                </a:solidFill>
                <a:latin typeface="Arial" panose="020B0604020202020204" pitchFamily="34" charset="0"/>
                <a:cs typeface="Arial" panose="020B0604020202020204" pitchFamily="34" charset="0"/>
              </a:rPr>
              <a:t>which is translated good news. From that same word, we derive the word gospel. Therefore, an “Evangelist” is a person who preaches or teaches the “Gospel” </a:t>
            </a:r>
          </a:p>
          <a:p>
            <a:pPr marL="0" indent="0">
              <a:buNone/>
            </a:pPr>
            <a:endParaRPr lang="en-US" dirty="0">
              <a:solidFill>
                <a:schemeClr val="bg1"/>
              </a:solidFill>
            </a:endParaRPr>
          </a:p>
        </p:txBody>
      </p:sp>
      <p:pic>
        <p:nvPicPr>
          <p:cNvPr id="10" name="Picture 9">
            <a:extLst>
              <a:ext uri="{FF2B5EF4-FFF2-40B4-BE49-F238E27FC236}">
                <a16:creationId xmlns:a16="http://schemas.microsoft.com/office/drawing/2014/main" id="{9ADDD2BD-15A2-4E13-9F2A-0F1EB8E2C916}"/>
              </a:ext>
            </a:extLst>
          </p:cNvPr>
          <p:cNvPicPr>
            <a:picLocks noChangeAspect="1"/>
          </p:cNvPicPr>
          <p:nvPr/>
        </p:nvPicPr>
        <p:blipFill>
          <a:blip r:embed="rId3"/>
          <a:stretch>
            <a:fillRect/>
          </a:stretch>
        </p:blipFill>
        <p:spPr>
          <a:xfrm>
            <a:off x="8900808" y="438486"/>
            <a:ext cx="1702235" cy="1709299"/>
          </a:xfrm>
          <a:prstGeom prst="rect">
            <a:avLst/>
          </a:prstGeom>
          <a:ln>
            <a:noFill/>
          </a:ln>
        </p:spPr>
      </p:pic>
      <p:pic>
        <p:nvPicPr>
          <p:cNvPr id="5" name="Picture 4" descr="A group of people standing next to a building&#10;&#10;Description automatically generated">
            <a:extLst>
              <a:ext uri="{FF2B5EF4-FFF2-40B4-BE49-F238E27FC236}">
                <a16:creationId xmlns:a16="http://schemas.microsoft.com/office/drawing/2014/main" id="{01659C45-B12F-48DC-86A4-F806F1BF8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216" y="2595282"/>
            <a:ext cx="4262872" cy="31971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9980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F97-5523-44FC-91B1-559278741204}"/>
              </a:ext>
            </a:extLst>
          </p:cNvPr>
          <p:cNvSpPr>
            <a:spLocks noGrp="1"/>
          </p:cNvSpPr>
          <p:nvPr>
            <p:ph type="title"/>
          </p:nvPr>
        </p:nvSpPr>
        <p:spPr>
          <a:xfrm>
            <a:off x="8009813" y="188651"/>
            <a:ext cx="3072869" cy="1151965"/>
          </a:xfrm>
        </p:spPr>
        <p:txBody>
          <a:bodyPr>
            <a:normAutofit/>
          </a:bodyPr>
          <a:lstStyle/>
          <a:p>
            <a:pPr algn="ctr"/>
            <a:r>
              <a:rPr lang="en-US" sz="3700" dirty="0"/>
              <a:t>Corporate prayer</a:t>
            </a:r>
          </a:p>
        </p:txBody>
      </p:sp>
      <p:sp>
        <p:nvSpPr>
          <p:cNvPr id="13" name="Rectangle 12">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AEF6D5F-257B-4D48-970A-7C64DB0F1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64" y="651753"/>
            <a:ext cx="6403745" cy="4257239"/>
          </a:xfrm>
          <a:prstGeom prst="rect">
            <a:avLst/>
          </a:prstGeom>
        </p:spPr>
      </p:pic>
      <p:sp>
        <p:nvSpPr>
          <p:cNvPr id="10" name="Content Placeholder 9">
            <a:extLst>
              <a:ext uri="{FF2B5EF4-FFF2-40B4-BE49-F238E27FC236}">
                <a16:creationId xmlns:a16="http://schemas.microsoft.com/office/drawing/2014/main" id="{EA3B6E4F-7818-49DF-8486-B746354AA80F}"/>
              </a:ext>
            </a:extLst>
          </p:cNvPr>
          <p:cNvSpPr>
            <a:spLocks noGrp="1"/>
          </p:cNvSpPr>
          <p:nvPr>
            <p:ph idx="1"/>
          </p:nvPr>
        </p:nvSpPr>
        <p:spPr>
          <a:xfrm>
            <a:off x="7741328" y="1538388"/>
            <a:ext cx="3737499" cy="3743826"/>
          </a:xfrm>
        </p:spPr>
        <p:txBody>
          <a:bodyPr anchor="t">
            <a:normAutofit lnSpcReduction="10000"/>
          </a:bodyPr>
          <a:lstStyle/>
          <a:p>
            <a:pPr marL="0" indent="0">
              <a:buNone/>
            </a:pPr>
            <a:r>
              <a:rPr lang="en-US" sz="1800" cap="none" dirty="0">
                <a:latin typeface="Abadi" panose="020B0604020202020204" pitchFamily="34" charset="0"/>
              </a:rPr>
              <a:t>A healthy church indicator is when the body gathers corporately in prayer for those who are non-members, unsaved or lost. The external concerns of the church are lifted before God, more than our internal wants. </a:t>
            </a:r>
          </a:p>
          <a:p>
            <a:pPr marL="0" indent="0">
              <a:buNone/>
            </a:pPr>
            <a:r>
              <a:rPr lang="en-US" sz="1800" cap="none" dirty="0">
                <a:latin typeface="Abadi" panose="020B0604020202020204" pitchFamily="34" charset="0"/>
              </a:rPr>
              <a:t>Praying for the addicted to find refuge in your church, the criminal to be delivered, the captive to be set free and the sinful to find Christ</a:t>
            </a:r>
          </a:p>
        </p:txBody>
      </p:sp>
    </p:spTree>
    <p:extLst>
      <p:ext uri="{BB962C8B-B14F-4D97-AF65-F5344CB8AC3E}">
        <p14:creationId xmlns:p14="http://schemas.microsoft.com/office/powerpoint/2010/main" val="235125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7" name="Picture 16">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BAD68FF9-8D81-4A94-BCDF-A5CCBB9FE31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2047" y="325024"/>
            <a:ext cx="5213810" cy="4963329"/>
          </a:xfrm>
          <a:prstGeom prst="rect">
            <a:avLst/>
          </a:prstGeom>
        </p:spPr>
      </p:pic>
      <p:sp>
        <p:nvSpPr>
          <p:cNvPr id="23" name="Rectangle 22">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Content Placeholder 9">
            <a:extLst>
              <a:ext uri="{FF2B5EF4-FFF2-40B4-BE49-F238E27FC236}">
                <a16:creationId xmlns:a16="http://schemas.microsoft.com/office/drawing/2014/main" id="{5B2D6814-E885-4169-BF26-2862C46514FE}"/>
              </a:ext>
            </a:extLst>
          </p:cNvPr>
          <p:cNvSpPr txBox="1">
            <a:spLocks/>
          </p:cNvSpPr>
          <p:nvPr/>
        </p:nvSpPr>
        <p:spPr>
          <a:xfrm>
            <a:off x="5729763" y="807066"/>
            <a:ext cx="5788160" cy="457923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Aft>
                <a:spcPts val="1200"/>
              </a:spcAft>
              <a:buFont typeface="Arial" panose="020B0604020202020204" pitchFamily="34" charset="0"/>
              <a:buNone/>
            </a:pPr>
            <a:r>
              <a:rPr lang="en-US" sz="1800" b="1" cap="none" dirty="0">
                <a:latin typeface="Abadi" panose="020B0604020202020204" pitchFamily="34" charset="0"/>
              </a:rPr>
              <a:t>SMALL GROUPS </a:t>
            </a:r>
            <a:r>
              <a:rPr lang="en-US" sz="1800" cap="none" dirty="0">
                <a:latin typeface="Abadi" panose="020B0604020202020204" pitchFamily="34" charset="0"/>
              </a:rPr>
              <a:t>PROVIDE SAFE PLACES FOR PEOPLE TO SHARE THEIR HURTS, DESIRES, AND DIVINE PURPOSE.</a:t>
            </a:r>
          </a:p>
          <a:p>
            <a:pPr marL="0" indent="0">
              <a:spcAft>
                <a:spcPts val="1200"/>
              </a:spcAft>
              <a:buFont typeface="Arial" panose="020B0604020202020204" pitchFamily="34" charset="0"/>
              <a:buNone/>
            </a:pPr>
            <a:r>
              <a:rPr lang="en-US" sz="1800" b="1" cap="none" dirty="0">
                <a:latin typeface="Abadi" panose="020B0604020202020204" pitchFamily="34" charset="0"/>
              </a:rPr>
              <a:t>SMALL GROUPS </a:t>
            </a:r>
            <a:r>
              <a:rPr lang="en-US" sz="1800" cap="none" dirty="0">
                <a:latin typeface="Abadi" panose="020B0604020202020204" pitchFamily="34" charset="0"/>
              </a:rPr>
              <a:t>HELP PERSONS TO ESTABLISH THE TRUST NEEDED TO SHARE THEIR STRUGGLES AND YES, EVEN THEIR SINS WITH OTHER BELIEVERS</a:t>
            </a:r>
          </a:p>
          <a:p>
            <a:pPr marL="0" indent="0">
              <a:buFont typeface="Arial" panose="020B0604020202020204" pitchFamily="34" charset="0"/>
              <a:buNone/>
            </a:pPr>
            <a:r>
              <a:rPr lang="en-US" sz="1800" b="1" cap="none" dirty="0">
                <a:latin typeface="Abadi" panose="020B0604020202020204" pitchFamily="34" charset="0"/>
              </a:rPr>
              <a:t>SMALL GROUPS </a:t>
            </a:r>
            <a:r>
              <a:rPr lang="en-US" sz="1800" cap="none" dirty="0">
                <a:latin typeface="Abadi" panose="020B0604020202020204" pitchFamily="34" charset="0"/>
              </a:rPr>
              <a:t>PROVIDE EXTRAORDINARY OPPORTUNITIES FOR PERSONS TO NAVIGATE THEIR CONVERSION EXPERIENCES, THEIR ONGOING STRUGGLES TO OBTAIN HOLINESS (SANCTIFICATION) AND WHAT IT MEANS TO LIVE OUT THEIR FAITH (SALVATION)</a:t>
            </a:r>
          </a:p>
        </p:txBody>
      </p:sp>
    </p:spTree>
    <p:extLst>
      <p:ext uri="{BB962C8B-B14F-4D97-AF65-F5344CB8AC3E}">
        <p14:creationId xmlns:p14="http://schemas.microsoft.com/office/powerpoint/2010/main" val="855659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126D0-65D1-4826-9279-9C3572E5925F}"/>
              </a:ext>
            </a:extLst>
          </p:cNvPr>
          <p:cNvSpPr>
            <a:spLocks noGrp="1"/>
          </p:cNvSpPr>
          <p:nvPr>
            <p:ph idx="1"/>
          </p:nvPr>
        </p:nvSpPr>
        <p:spPr>
          <a:xfrm>
            <a:off x="296695" y="286533"/>
            <a:ext cx="4951410" cy="5015063"/>
          </a:xfrm>
          <a:ln w="28575">
            <a:solidFill>
              <a:schemeClr val="accent1">
                <a:lumMod val="75000"/>
              </a:schemeClr>
            </a:solidFill>
          </a:ln>
        </p:spPr>
        <p:txBody>
          <a:bodyPr>
            <a:normAutofit/>
          </a:bodyPr>
          <a:lstStyle/>
          <a:p>
            <a:pPr marL="0" indent="0">
              <a:buNone/>
            </a:pPr>
            <a:r>
              <a:rPr lang="en-US" sz="1900" b="1" dirty="0">
                <a:latin typeface="Arial Nova" panose="020B0504020202020204" pitchFamily="34" charset="0"/>
              </a:rPr>
              <a:t>Healthy churches have vibrant small groups, be they:</a:t>
            </a:r>
          </a:p>
          <a:p>
            <a:r>
              <a:rPr lang="en-US" sz="1900" dirty="0">
                <a:latin typeface="Arial Nova" panose="020B0504020202020204" pitchFamily="34" charset="0"/>
              </a:rPr>
              <a:t> class leaders</a:t>
            </a:r>
          </a:p>
          <a:p>
            <a:r>
              <a:rPr lang="en-US" sz="1900" dirty="0">
                <a:latin typeface="Arial Nova" panose="020B0504020202020204" pitchFamily="34" charset="0"/>
              </a:rPr>
              <a:t> Our ministries, </a:t>
            </a:r>
          </a:p>
          <a:p>
            <a:r>
              <a:rPr lang="en-US" sz="1900" dirty="0">
                <a:latin typeface="Arial Nova" panose="020B0504020202020204" pitchFamily="34" charset="0"/>
              </a:rPr>
              <a:t>Sunday school</a:t>
            </a:r>
          </a:p>
          <a:p>
            <a:pPr>
              <a:lnSpc>
                <a:spcPct val="100000"/>
              </a:lnSpc>
            </a:pPr>
            <a:r>
              <a:rPr lang="en-US" sz="1900" dirty="0">
                <a:latin typeface="Arial Nova" panose="020B0504020202020204" pitchFamily="34" charset="0"/>
              </a:rPr>
              <a:t>or a particular demographic</a:t>
            </a:r>
          </a:p>
          <a:p>
            <a:pPr marL="0" indent="0">
              <a:lnSpc>
                <a:spcPct val="100000"/>
              </a:lnSpc>
              <a:spcBef>
                <a:spcPts val="0"/>
              </a:spcBef>
              <a:buNone/>
            </a:pPr>
            <a:endParaRPr lang="en-US" sz="1900" dirty="0">
              <a:latin typeface="Arial Nova" panose="020B0504020202020204" pitchFamily="34" charset="0"/>
            </a:endParaRPr>
          </a:p>
          <a:p>
            <a:pPr marL="0" indent="0">
              <a:lnSpc>
                <a:spcPct val="100000"/>
              </a:lnSpc>
              <a:spcBef>
                <a:spcPts val="0"/>
              </a:spcBef>
              <a:buNone/>
            </a:pPr>
            <a:r>
              <a:rPr lang="en-US" sz="1900" dirty="0">
                <a:latin typeface="Arial Nova" panose="020B0504020202020204" pitchFamily="34" charset="0"/>
              </a:rPr>
              <a:t>Apart from these groups there must be intentional discipleship, relevant relationship building, and an impactful impartation or sharing of our Christian witness. </a:t>
            </a:r>
          </a:p>
        </p:txBody>
      </p:sp>
      <p:pic>
        <p:nvPicPr>
          <p:cNvPr id="5" name="Picture 4" descr="A group of people posing for the camera&#10;&#10;Description automatically generated">
            <a:extLst>
              <a:ext uri="{FF2B5EF4-FFF2-40B4-BE49-F238E27FC236}">
                <a16:creationId xmlns:a16="http://schemas.microsoft.com/office/drawing/2014/main" id="{41160D86-8B7A-4B10-84F1-61EF5741C8FC}"/>
              </a:ext>
            </a:extLst>
          </p:cNvPr>
          <p:cNvPicPr>
            <a:picLocks noChangeAspect="1"/>
          </p:cNvPicPr>
          <p:nvPr/>
        </p:nvPicPr>
        <p:blipFill rotWithShape="1">
          <a:blip r:embed="rId3">
            <a:extLst>
              <a:ext uri="{28A0092B-C50C-407E-A947-70E740481C1C}">
                <a14:useLocalDpi xmlns:a14="http://schemas.microsoft.com/office/drawing/2010/main" val="0"/>
              </a:ext>
            </a:extLst>
          </a:blip>
          <a:srcRect l="25507" r="9774" b="1"/>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881003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ACCFABAE-4B5C-4962-B0FA-02954B55BE53}"/>
              </a:ext>
            </a:extLst>
          </p:cNvPr>
          <p:cNvGraphicFramePr>
            <a:graphicFrameLocks noGrp="1"/>
          </p:cNvGraphicFramePr>
          <p:nvPr>
            <p:ph idx="1"/>
            <p:extLst>
              <p:ext uri="{D42A27DB-BD31-4B8C-83A1-F6EECF244321}">
                <p14:modId xmlns:p14="http://schemas.microsoft.com/office/powerpoint/2010/main" val="718663637"/>
              </p:ext>
            </p:extLst>
          </p:nvPr>
        </p:nvGraphicFramePr>
        <p:xfrm>
          <a:off x="4240375" y="3127841"/>
          <a:ext cx="3136371" cy="2102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0082186-F6FE-4DAD-9E9D-4E8A6D534ABC}"/>
              </a:ext>
            </a:extLst>
          </p:cNvPr>
          <p:cNvSpPr txBox="1"/>
          <p:nvPr/>
        </p:nvSpPr>
        <p:spPr>
          <a:xfrm>
            <a:off x="341072" y="1627645"/>
            <a:ext cx="3823350" cy="3693319"/>
          </a:xfrm>
          <a:prstGeom prst="rect">
            <a:avLst/>
          </a:prstGeom>
          <a:noFill/>
        </p:spPr>
        <p:txBody>
          <a:bodyPr wrap="square" rtlCol="0">
            <a:spAutoFit/>
          </a:bodyPr>
          <a:lstStyle/>
          <a:p>
            <a:r>
              <a:rPr lang="en-US" sz="2400" dirty="0">
                <a:latin typeface="Abadi" panose="020B0604020104020204" pitchFamily="34" charset="0"/>
              </a:rPr>
              <a:t>Leadership must prepare and teach God’s people what the church should be, because Christians today are looking for all sorts of different things in a church, many of which are not rooted and grounded in God’s Word. </a:t>
            </a:r>
          </a:p>
          <a:p>
            <a:endParaRPr lang="en-US" dirty="0">
              <a:latin typeface="Abadi" panose="020B0604020104020204" pitchFamily="34" charset="0"/>
            </a:endParaRPr>
          </a:p>
        </p:txBody>
      </p:sp>
      <p:sp>
        <p:nvSpPr>
          <p:cNvPr id="8" name="Rectangle 7">
            <a:extLst>
              <a:ext uri="{FF2B5EF4-FFF2-40B4-BE49-F238E27FC236}">
                <a16:creationId xmlns:a16="http://schemas.microsoft.com/office/drawing/2014/main" id="{A516C341-BC80-4752-A47C-2E6744AD0850}"/>
              </a:ext>
            </a:extLst>
          </p:cNvPr>
          <p:cNvSpPr/>
          <p:nvPr/>
        </p:nvSpPr>
        <p:spPr>
          <a:xfrm>
            <a:off x="7376746" y="243636"/>
            <a:ext cx="4022421" cy="3416320"/>
          </a:xfrm>
          <a:prstGeom prst="rect">
            <a:avLst/>
          </a:prstGeom>
        </p:spPr>
        <p:txBody>
          <a:bodyPr wrap="square">
            <a:spAutoFit/>
          </a:bodyPr>
          <a:lstStyle/>
          <a:p>
            <a:r>
              <a:rPr lang="en-US" sz="2400" dirty="0">
                <a:latin typeface="Abadi" panose="020B0604020104020204" pitchFamily="34" charset="0"/>
              </a:rPr>
              <a:t>The church is not a place, building or preaching point, but rather… It is a PEOPLE. Christ gave himself for the church (Eph. 5:25) He did not give himself for a place, but for a people who have Jesus at the center of their lives. </a:t>
            </a:r>
          </a:p>
        </p:txBody>
      </p:sp>
      <p:sp>
        <p:nvSpPr>
          <p:cNvPr id="9" name="Rectangle 8">
            <a:extLst>
              <a:ext uri="{FF2B5EF4-FFF2-40B4-BE49-F238E27FC236}">
                <a16:creationId xmlns:a16="http://schemas.microsoft.com/office/drawing/2014/main" id="{EDD09AD6-2E95-45F5-94FF-E3E86E8E5D91}"/>
              </a:ext>
            </a:extLst>
          </p:cNvPr>
          <p:cNvSpPr/>
          <p:nvPr/>
        </p:nvSpPr>
        <p:spPr>
          <a:xfrm>
            <a:off x="193820" y="542575"/>
            <a:ext cx="3823351"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Leadership</a:t>
            </a:r>
          </a:p>
        </p:txBody>
      </p:sp>
      <p:sp>
        <p:nvSpPr>
          <p:cNvPr id="10" name="Rectangle 9">
            <a:extLst>
              <a:ext uri="{FF2B5EF4-FFF2-40B4-BE49-F238E27FC236}">
                <a16:creationId xmlns:a16="http://schemas.microsoft.com/office/drawing/2014/main" id="{E3517443-7A68-4C93-B6D2-D97AA93675F8}"/>
              </a:ext>
            </a:extLst>
          </p:cNvPr>
          <p:cNvSpPr/>
          <p:nvPr/>
        </p:nvSpPr>
        <p:spPr>
          <a:xfrm>
            <a:off x="7654938" y="3983490"/>
            <a:ext cx="3823351"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The Church</a:t>
            </a:r>
          </a:p>
        </p:txBody>
      </p:sp>
      <p:pic>
        <p:nvPicPr>
          <p:cNvPr id="11" name="Picture 10">
            <a:extLst>
              <a:ext uri="{FF2B5EF4-FFF2-40B4-BE49-F238E27FC236}">
                <a16:creationId xmlns:a16="http://schemas.microsoft.com/office/drawing/2014/main" id="{378B9210-B682-4216-A11F-BFB661EB5D41}"/>
              </a:ext>
            </a:extLst>
          </p:cNvPr>
          <p:cNvPicPr>
            <a:picLocks noChangeAspect="1"/>
          </p:cNvPicPr>
          <p:nvPr/>
        </p:nvPicPr>
        <p:blipFill>
          <a:blip r:embed="rId7"/>
          <a:stretch>
            <a:fillRect/>
          </a:stretch>
        </p:blipFill>
        <p:spPr>
          <a:xfrm>
            <a:off x="5374699" y="5546991"/>
            <a:ext cx="865971" cy="869565"/>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758B0445-123C-4E3A-B9E3-0F3927AB74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67206" y="784427"/>
            <a:ext cx="2248580" cy="16864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2416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4FFBB-0C36-41D1-ABB4-E95780906886}"/>
              </a:ext>
            </a:extLst>
          </p:cNvPr>
          <p:cNvSpPr>
            <a:spLocks noGrp="1"/>
          </p:cNvSpPr>
          <p:nvPr>
            <p:ph idx="1"/>
          </p:nvPr>
        </p:nvSpPr>
        <p:spPr>
          <a:xfrm>
            <a:off x="527710" y="1667860"/>
            <a:ext cx="4951410" cy="3288739"/>
          </a:xfrm>
        </p:spPr>
        <p:txBody>
          <a:bodyPr>
            <a:normAutofit/>
          </a:bodyPr>
          <a:lstStyle/>
          <a:p>
            <a:r>
              <a:rPr lang="en-US" dirty="0">
                <a:latin typeface="Aharoni" panose="02010803020104030203" pitchFamily="2" charset="-79"/>
                <a:cs typeface="Aharoni" panose="02010803020104030203" pitchFamily="2" charset="-79"/>
              </a:rPr>
              <a:t>We must identify what people are looking for in a church -</a:t>
            </a:r>
          </a:p>
          <a:p>
            <a:r>
              <a:rPr lang="en-US" dirty="0">
                <a:latin typeface="Aharoni" panose="02010803020104030203" pitchFamily="2" charset="-79"/>
                <a:cs typeface="Aharoni" panose="02010803020104030203" pitchFamily="2" charset="-79"/>
              </a:rPr>
              <a:t>We must have a clear theology (not understanding), of the church’s mission based upon up a biblical principles… (Book of Acts a good place to start)</a:t>
            </a:r>
          </a:p>
        </p:txBody>
      </p:sp>
      <p:pic>
        <p:nvPicPr>
          <p:cNvPr id="5" name="Picture 4" descr="A group of people in a kitchen&#10;&#10;Description automatically generated">
            <a:extLst>
              <a:ext uri="{FF2B5EF4-FFF2-40B4-BE49-F238E27FC236}">
                <a16:creationId xmlns:a16="http://schemas.microsoft.com/office/drawing/2014/main" id="{E4B7E293-3A7B-4AA1-AEF1-AE1A77EF909D}"/>
              </a:ext>
            </a:extLst>
          </p:cNvPr>
          <p:cNvPicPr>
            <a:picLocks noChangeAspect="1"/>
          </p:cNvPicPr>
          <p:nvPr/>
        </p:nvPicPr>
        <p:blipFill rotWithShape="1">
          <a:blip r:embed="rId3">
            <a:extLst>
              <a:ext uri="{28A0092B-C50C-407E-A947-70E740481C1C}">
                <a14:useLocalDpi xmlns:a14="http://schemas.microsoft.com/office/drawing/2010/main" val="0"/>
              </a:ext>
            </a:extLst>
          </a:blip>
          <a:srcRect l="23727" r="19932" b="2"/>
          <a:stretch/>
        </p:blipFill>
        <p:spPr>
          <a:xfrm>
            <a:off x="6365631" y="884998"/>
            <a:ext cx="4265245" cy="4258335"/>
          </a:xfrm>
          <a:prstGeom prst="rect">
            <a:avLst/>
          </a:prstGeom>
          <a:ln w="228600" cap="sq" cmpd="thickThin">
            <a:solidFill>
              <a:srgbClr val="000000"/>
            </a:solidFill>
            <a:prstDash val="solid"/>
            <a:miter lim="800000"/>
          </a:ln>
          <a:effectLst>
            <a:innerShdw blurRad="76200">
              <a:srgbClr val="000000"/>
            </a:innerShdw>
          </a:effectLst>
          <a:scene3d>
            <a:camera prst="isometricOffAxis2Left"/>
            <a:lightRig rig="threePt" dir="t"/>
          </a:scene3d>
        </p:spPr>
      </p:pic>
      <p:sp>
        <p:nvSpPr>
          <p:cNvPr id="11" name="Title 1">
            <a:extLst>
              <a:ext uri="{FF2B5EF4-FFF2-40B4-BE49-F238E27FC236}">
                <a16:creationId xmlns:a16="http://schemas.microsoft.com/office/drawing/2014/main" id="{C7FEAD38-609C-4A1F-94EC-60B41C200992}"/>
              </a:ext>
            </a:extLst>
          </p:cNvPr>
          <p:cNvSpPr>
            <a:spLocks noGrp="1"/>
          </p:cNvSpPr>
          <p:nvPr>
            <p:ph type="title"/>
          </p:nvPr>
        </p:nvSpPr>
        <p:spPr>
          <a:xfrm>
            <a:off x="711242" y="477083"/>
            <a:ext cx="4362853" cy="815830"/>
          </a:xfr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dirty="0">
                <a:solidFill>
                  <a:schemeClr val="bg1"/>
                </a:solidFill>
              </a:rPr>
              <a:t>In summation</a:t>
            </a:r>
          </a:p>
        </p:txBody>
      </p:sp>
    </p:spTree>
    <p:extLst>
      <p:ext uri="{BB962C8B-B14F-4D97-AF65-F5344CB8AC3E}">
        <p14:creationId xmlns:p14="http://schemas.microsoft.com/office/powerpoint/2010/main" val="98469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84CF-A5A4-49F5-955B-8B2578703114}"/>
              </a:ext>
            </a:extLst>
          </p:cNvPr>
          <p:cNvSpPr>
            <a:spLocks noGrp="1"/>
          </p:cNvSpPr>
          <p:nvPr>
            <p:ph type="title"/>
          </p:nvPr>
        </p:nvSpPr>
        <p:spPr>
          <a:xfrm>
            <a:off x="1001388" y="363403"/>
            <a:ext cx="4362853" cy="815830"/>
          </a:xfr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dirty="0">
                <a:solidFill>
                  <a:schemeClr val="bg1"/>
                </a:solidFill>
              </a:rPr>
              <a:t>In summation</a:t>
            </a:r>
          </a:p>
        </p:txBody>
      </p:sp>
      <p:sp>
        <p:nvSpPr>
          <p:cNvPr id="3" name="Content Placeholder 2">
            <a:extLst>
              <a:ext uri="{FF2B5EF4-FFF2-40B4-BE49-F238E27FC236}">
                <a16:creationId xmlns:a16="http://schemas.microsoft.com/office/drawing/2014/main" id="{BAE4FFBB-0C36-41D1-ABB4-E95780906886}"/>
              </a:ext>
            </a:extLst>
          </p:cNvPr>
          <p:cNvSpPr>
            <a:spLocks noGrp="1"/>
          </p:cNvSpPr>
          <p:nvPr>
            <p:ph idx="1"/>
          </p:nvPr>
        </p:nvSpPr>
        <p:spPr>
          <a:xfrm>
            <a:off x="369276" y="2588198"/>
            <a:ext cx="5612423" cy="2159989"/>
          </a:xfrm>
        </p:spPr>
        <p:txBody>
          <a:bodyPr>
            <a:noAutofit/>
          </a:bodyPr>
          <a:lstStyle/>
          <a:p>
            <a:pPr marL="457200" indent="-457200">
              <a:buClrTx/>
              <a:buFont typeface="+mj-lt"/>
              <a:buAutoNum type="arabicPeriod"/>
            </a:pPr>
            <a:r>
              <a:rPr lang="en-US" sz="2800" dirty="0">
                <a:latin typeface="Aharoni" panose="02010803020104030203" pitchFamily="2" charset="-79"/>
                <a:cs typeface="Aharoni" panose="02010803020104030203" pitchFamily="2" charset="-79"/>
              </a:rPr>
              <a:t>Honest evaluation</a:t>
            </a:r>
          </a:p>
          <a:p>
            <a:pPr marL="457200" indent="-457200">
              <a:buClrTx/>
              <a:buFont typeface="+mj-lt"/>
              <a:buAutoNum type="arabicPeriod"/>
            </a:pPr>
            <a:r>
              <a:rPr lang="en-US" sz="2800" dirty="0">
                <a:latin typeface="Aharoni" panose="02010803020104030203" pitchFamily="2" charset="-79"/>
                <a:cs typeface="Aharoni" panose="02010803020104030203" pitchFamily="2" charset="-79"/>
              </a:rPr>
              <a:t>Faithful cooperation</a:t>
            </a:r>
          </a:p>
          <a:p>
            <a:pPr marL="457200" indent="-457200">
              <a:buClrTx/>
              <a:buFont typeface="+mj-lt"/>
              <a:buAutoNum type="arabicPeriod"/>
            </a:pPr>
            <a:r>
              <a:rPr lang="en-US" sz="2800" dirty="0">
                <a:latin typeface="Aharoni" panose="02010803020104030203" pitchFamily="2" charset="-79"/>
                <a:cs typeface="Aharoni" panose="02010803020104030203" pitchFamily="2" charset="-79"/>
              </a:rPr>
              <a:t>Individual participation</a:t>
            </a:r>
          </a:p>
        </p:txBody>
      </p:sp>
      <p:sp>
        <p:nvSpPr>
          <p:cNvPr id="6" name="Title 1">
            <a:extLst>
              <a:ext uri="{FF2B5EF4-FFF2-40B4-BE49-F238E27FC236}">
                <a16:creationId xmlns:a16="http://schemas.microsoft.com/office/drawing/2014/main" id="{7EA12D6B-6EF0-40DE-A2C5-FEA90BB6F86D}"/>
              </a:ext>
            </a:extLst>
          </p:cNvPr>
          <p:cNvSpPr txBox="1">
            <a:spLocks/>
          </p:cNvSpPr>
          <p:nvPr/>
        </p:nvSpPr>
        <p:spPr>
          <a:xfrm>
            <a:off x="483577" y="1409775"/>
            <a:ext cx="5612423" cy="115196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nSpc>
                <a:spcPct val="120000"/>
              </a:lnSpc>
              <a:spcBef>
                <a:spcPts val="1200"/>
              </a:spcBef>
            </a:pPr>
            <a:r>
              <a:rPr lang="en-US" dirty="0"/>
              <a:t>The marks of Healthy churches and congregations are: </a:t>
            </a:r>
          </a:p>
        </p:txBody>
      </p:sp>
      <p:pic>
        <p:nvPicPr>
          <p:cNvPr id="9" name="Picture 8" descr="A picture containing grass, table, sitting, indoor&#10;&#10;Description automatically generated">
            <a:extLst>
              <a:ext uri="{FF2B5EF4-FFF2-40B4-BE49-F238E27FC236}">
                <a16:creationId xmlns:a16="http://schemas.microsoft.com/office/drawing/2014/main" id="{20F8AF2C-A4BC-466B-AB7B-61E0A049E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3" y="1409775"/>
            <a:ext cx="5085250" cy="2808476"/>
          </a:xfrm>
          <a:prstGeom prst="rect">
            <a:avLst/>
          </a:prstGeom>
          <a:ln>
            <a:noFill/>
          </a:ln>
          <a:effectLst>
            <a:softEdge rad="112500"/>
          </a:effectLst>
        </p:spPr>
      </p:pic>
      <p:pic>
        <p:nvPicPr>
          <p:cNvPr id="10" name="Picture 9">
            <a:extLst>
              <a:ext uri="{FF2B5EF4-FFF2-40B4-BE49-F238E27FC236}">
                <a16:creationId xmlns:a16="http://schemas.microsoft.com/office/drawing/2014/main" id="{3B8F280B-369A-4A01-9E4D-D984D8B74D63}"/>
              </a:ext>
            </a:extLst>
          </p:cNvPr>
          <p:cNvPicPr>
            <a:picLocks noChangeAspect="1"/>
          </p:cNvPicPr>
          <p:nvPr/>
        </p:nvPicPr>
        <p:blipFill>
          <a:blip r:embed="rId4"/>
          <a:stretch>
            <a:fillRect/>
          </a:stretch>
        </p:blipFill>
        <p:spPr>
          <a:xfrm>
            <a:off x="5463254" y="5577354"/>
            <a:ext cx="878297" cy="881942"/>
          </a:xfrm>
          <a:prstGeom prst="rect">
            <a:avLst/>
          </a:prstGeom>
        </p:spPr>
      </p:pic>
    </p:spTree>
    <p:extLst>
      <p:ext uri="{BB962C8B-B14F-4D97-AF65-F5344CB8AC3E}">
        <p14:creationId xmlns:p14="http://schemas.microsoft.com/office/powerpoint/2010/main" val="1086111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84CF-A5A4-49F5-955B-8B2578703114}"/>
              </a:ext>
            </a:extLst>
          </p:cNvPr>
          <p:cNvSpPr>
            <a:spLocks noGrp="1"/>
          </p:cNvSpPr>
          <p:nvPr>
            <p:ph type="title"/>
          </p:nvPr>
        </p:nvSpPr>
        <p:spPr>
          <a:xfrm>
            <a:off x="935979" y="134803"/>
            <a:ext cx="4362853" cy="815830"/>
          </a:xfr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dirty="0">
                <a:solidFill>
                  <a:schemeClr val="bg1"/>
                </a:solidFill>
              </a:rPr>
              <a:t>In summation</a:t>
            </a:r>
          </a:p>
        </p:txBody>
      </p:sp>
      <p:sp>
        <p:nvSpPr>
          <p:cNvPr id="3" name="Content Placeholder 2">
            <a:extLst>
              <a:ext uri="{FF2B5EF4-FFF2-40B4-BE49-F238E27FC236}">
                <a16:creationId xmlns:a16="http://schemas.microsoft.com/office/drawing/2014/main" id="{BAE4FFBB-0C36-41D1-ABB4-E95780906886}"/>
              </a:ext>
            </a:extLst>
          </p:cNvPr>
          <p:cNvSpPr>
            <a:spLocks noGrp="1"/>
          </p:cNvSpPr>
          <p:nvPr>
            <p:ph idx="1"/>
          </p:nvPr>
        </p:nvSpPr>
        <p:spPr>
          <a:xfrm>
            <a:off x="311193" y="2153503"/>
            <a:ext cx="5612423" cy="3324105"/>
          </a:xfrm>
        </p:spPr>
        <p:txBody>
          <a:bodyPr>
            <a:noAutofit/>
          </a:bodyPr>
          <a:lstStyle/>
          <a:p>
            <a:pPr marL="457200" indent="-457200">
              <a:buClrTx/>
              <a:buFont typeface="+mj-lt"/>
              <a:buAutoNum type="arabicPeriod"/>
            </a:pPr>
            <a:r>
              <a:rPr lang="en-US" sz="1400" dirty="0">
                <a:latin typeface="Aharoni" panose="02010803020104030203" pitchFamily="2" charset="-79"/>
                <a:cs typeface="Aharoni" panose="02010803020104030203" pitchFamily="2" charset="-79"/>
              </a:rPr>
              <a:t>The Centrality of the word</a:t>
            </a:r>
          </a:p>
          <a:p>
            <a:pPr marL="457200" indent="-457200">
              <a:buClrTx/>
              <a:buFont typeface="+mj-lt"/>
              <a:buAutoNum type="arabicPeriod"/>
            </a:pPr>
            <a:r>
              <a:rPr lang="en-US" sz="1400" dirty="0">
                <a:latin typeface="Aharoni" panose="02010803020104030203" pitchFamily="2" charset="-79"/>
                <a:cs typeface="Aharoni" panose="02010803020104030203" pitchFamily="2" charset="-79"/>
              </a:rPr>
              <a:t>Biblical Relevancy</a:t>
            </a:r>
          </a:p>
          <a:p>
            <a:pPr marL="457200" indent="-457200">
              <a:buClrTx/>
              <a:buFont typeface="+mj-lt"/>
              <a:buAutoNum type="arabicPeriod"/>
            </a:pPr>
            <a:r>
              <a:rPr lang="en-US" sz="1400" dirty="0">
                <a:latin typeface="Aharoni" panose="02010803020104030203" pitchFamily="2" charset="-79"/>
                <a:cs typeface="Aharoni" panose="02010803020104030203" pitchFamily="2" charset="-79"/>
              </a:rPr>
              <a:t>Having a personal witness and theology</a:t>
            </a:r>
          </a:p>
          <a:p>
            <a:pPr marL="457200" indent="-457200">
              <a:buClrTx/>
              <a:buFont typeface="+mj-lt"/>
              <a:buAutoNum type="arabicPeriod"/>
            </a:pPr>
            <a:r>
              <a:rPr lang="en-US" sz="1400" dirty="0">
                <a:latin typeface="Aharoni" panose="02010803020104030203" pitchFamily="2" charset="-79"/>
                <a:cs typeface="Aharoni" panose="02010803020104030203" pitchFamily="2" charset="-79"/>
              </a:rPr>
              <a:t>We must be able to articulate and convey to persons the role of the local church </a:t>
            </a:r>
          </a:p>
          <a:p>
            <a:pPr marL="457200" indent="-457200">
              <a:buClrTx/>
              <a:buFont typeface="+mj-lt"/>
              <a:buAutoNum type="arabicPeriod"/>
            </a:pPr>
            <a:r>
              <a:rPr lang="en-US" sz="1400" dirty="0">
                <a:latin typeface="Aharoni" panose="02010803020104030203" pitchFamily="2" charset="-79"/>
                <a:cs typeface="Aharoni" panose="02010803020104030203" pitchFamily="2" charset="-79"/>
              </a:rPr>
              <a:t>We must convey that membership and discipline go hand in hand</a:t>
            </a:r>
          </a:p>
          <a:p>
            <a:pPr marL="457200" indent="-457200">
              <a:buClrTx/>
              <a:buFont typeface="+mj-lt"/>
              <a:buAutoNum type="arabicPeriod"/>
            </a:pPr>
            <a:r>
              <a:rPr lang="en-US" sz="1400" dirty="0">
                <a:latin typeface="Aharoni" panose="02010803020104030203" pitchFamily="2" charset="-79"/>
                <a:cs typeface="Aharoni" panose="02010803020104030203" pitchFamily="2" charset="-79"/>
              </a:rPr>
              <a:t>Evangelism and corporate prayer must not be an after thought… IT MUST BE THE DRIVING FORCE BEHIND OUR EVERY EFFORT.  TO MAKE DISCIPLES! </a:t>
            </a:r>
          </a:p>
        </p:txBody>
      </p:sp>
      <p:sp>
        <p:nvSpPr>
          <p:cNvPr id="6" name="Title 1">
            <a:extLst>
              <a:ext uri="{FF2B5EF4-FFF2-40B4-BE49-F238E27FC236}">
                <a16:creationId xmlns:a16="http://schemas.microsoft.com/office/drawing/2014/main" id="{7EA12D6B-6EF0-40DE-A2C5-FEA90BB6F86D}"/>
              </a:ext>
            </a:extLst>
          </p:cNvPr>
          <p:cNvSpPr txBox="1">
            <a:spLocks/>
          </p:cNvSpPr>
          <p:nvPr/>
        </p:nvSpPr>
        <p:spPr>
          <a:xfrm>
            <a:off x="492370" y="1144153"/>
            <a:ext cx="5029200" cy="815830"/>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nSpc>
                <a:spcPct val="120000"/>
              </a:lnSpc>
              <a:spcBef>
                <a:spcPts val="1200"/>
              </a:spcBef>
            </a:pPr>
            <a:r>
              <a:rPr lang="en-US" dirty="0"/>
              <a:t>The signs of Healthy churches and congregations are: </a:t>
            </a:r>
          </a:p>
        </p:txBody>
      </p:sp>
      <p:pic>
        <p:nvPicPr>
          <p:cNvPr id="7" name="Picture 6">
            <a:extLst>
              <a:ext uri="{FF2B5EF4-FFF2-40B4-BE49-F238E27FC236}">
                <a16:creationId xmlns:a16="http://schemas.microsoft.com/office/drawing/2014/main" id="{65D4AB24-8718-48CE-8D6B-BAF0BC52CE12}"/>
              </a:ext>
            </a:extLst>
          </p:cNvPr>
          <p:cNvPicPr>
            <a:picLocks noChangeAspect="1"/>
          </p:cNvPicPr>
          <p:nvPr/>
        </p:nvPicPr>
        <p:blipFill>
          <a:blip r:embed="rId3"/>
          <a:stretch>
            <a:fillRect/>
          </a:stretch>
        </p:blipFill>
        <p:spPr>
          <a:xfrm>
            <a:off x="5656851" y="5594983"/>
            <a:ext cx="878297" cy="881942"/>
          </a:xfrm>
          <a:prstGeom prst="rect">
            <a:avLst/>
          </a:prstGeom>
        </p:spPr>
      </p:pic>
      <p:pic>
        <p:nvPicPr>
          <p:cNvPr id="5" name="Picture 4" descr="A picture containing photo, indoor, wall&#10;&#10;Description automatically generated">
            <a:extLst>
              <a:ext uri="{FF2B5EF4-FFF2-40B4-BE49-F238E27FC236}">
                <a16:creationId xmlns:a16="http://schemas.microsoft.com/office/drawing/2014/main" id="{A2721B2C-0ED0-4738-B945-04C85E559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762" y="-2078"/>
            <a:ext cx="4446146" cy="6233489"/>
          </a:xfrm>
          <a:prstGeom prst="rect">
            <a:avLst/>
          </a:prstGeom>
        </p:spPr>
      </p:pic>
    </p:spTree>
    <p:extLst>
      <p:ext uri="{BB962C8B-B14F-4D97-AF65-F5344CB8AC3E}">
        <p14:creationId xmlns:p14="http://schemas.microsoft.com/office/powerpoint/2010/main" val="208060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10">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8"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4" name="Rectangle 13">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useBgFill="1">
        <p:nvSpPr>
          <p:cNvPr id="16" name="Rectangle 15">
            <a:extLst>
              <a:ext uri="{FF2B5EF4-FFF2-40B4-BE49-F238E27FC236}">
                <a16:creationId xmlns:a16="http://schemas.microsoft.com/office/drawing/2014/main" id="{9AE0D413-3E66-4B0D-8FF6-E844E6B0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Rectangle 17">
            <a:extLst>
              <a:ext uri="{FF2B5EF4-FFF2-40B4-BE49-F238E27FC236}">
                <a16:creationId xmlns:a16="http://schemas.microsoft.com/office/drawing/2014/main" id="{B6833AB9-605B-4FCD-AEA3-0556375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E672F840-5626-46B7-8562-4DCE2FC41A01}"/>
              </a:ext>
            </a:extLst>
          </p:cNvPr>
          <p:cNvPicPr>
            <a:picLocks noChangeAspect="1"/>
          </p:cNvPicPr>
          <p:nvPr/>
        </p:nvPicPr>
        <p:blipFill rotWithShape="1">
          <a:blip r:embed="rId4"/>
          <a:srcRect t="8500"/>
          <a:stretch/>
        </p:blipFill>
        <p:spPr>
          <a:xfrm rot="21480000">
            <a:off x="3516163" y="709842"/>
            <a:ext cx="7693800" cy="5224397"/>
          </a:xfrm>
          <a:prstGeom prst="rect">
            <a:avLst/>
          </a:prstGeom>
          <a:ln>
            <a:noFill/>
          </a:ln>
          <a:effectLst>
            <a:softEdge rad="112500"/>
          </a:effectLst>
        </p:spPr>
      </p:pic>
      <p:pic>
        <p:nvPicPr>
          <p:cNvPr id="10" name="Picture 9" descr="A close up of a rug&#10;&#10;Description automatically generated">
            <a:extLst>
              <a:ext uri="{FF2B5EF4-FFF2-40B4-BE49-F238E27FC236}">
                <a16:creationId xmlns:a16="http://schemas.microsoft.com/office/drawing/2014/main" id="{7D138FF4-D4C4-41EA-BA66-7C2638FE4F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3675" y="1821310"/>
            <a:ext cx="1358695" cy="12573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C65798AB-9AD2-498F-925C-F04CCB579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0421" y="3641860"/>
            <a:ext cx="1926625" cy="1926625"/>
          </a:xfrm>
          <a:prstGeom prst="rect">
            <a:avLst/>
          </a:prstGeom>
        </p:spPr>
      </p:pic>
      <p:pic>
        <p:nvPicPr>
          <p:cNvPr id="13" name="Picture 12">
            <a:extLst>
              <a:ext uri="{FF2B5EF4-FFF2-40B4-BE49-F238E27FC236}">
                <a16:creationId xmlns:a16="http://schemas.microsoft.com/office/drawing/2014/main" id="{870613D3-E075-475A-AF9F-1521FAF1AA7F}"/>
              </a:ext>
            </a:extLst>
          </p:cNvPr>
          <p:cNvPicPr>
            <a:picLocks noChangeAspect="1"/>
          </p:cNvPicPr>
          <p:nvPr/>
        </p:nvPicPr>
        <p:blipFill>
          <a:blip r:embed="rId7"/>
          <a:stretch>
            <a:fillRect/>
          </a:stretch>
        </p:blipFill>
        <p:spPr>
          <a:xfrm>
            <a:off x="11028596" y="5971555"/>
            <a:ext cx="878297" cy="881942"/>
          </a:xfrm>
          <a:prstGeom prst="rect">
            <a:avLst/>
          </a:prstGeom>
        </p:spPr>
      </p:pic>
    </p:spTree>
    <p:extLst>
      <p:ext uri="{BB962C8B-B14F-4D97-AF65-F5344CB8AC3E}">
        <p14:creationId xmlns:p14="http://schemas.microsoft.com/office/powerpoint/2010/main" val="177284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8" name="Content Placeholder 4">
            <a:extLst>
              <a:ext uri="{FF2B5EF4-FFF2-40B4-BE49-F238E27FC236}">
                <a16:creationId xmlns:a16="http://schemas.microsoft.com/office/drawing/2014/main" id="{69344A1B-1648-4338-B293-DFE3D43CCC9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1745" r="26173" b="2"/>
          <a:stretch/>
        </p:blipFill>
        <p:spPr>
          <a:xfrm>
            <a:off x="6327849" y="234347"/>
            <a:ext cx="5146360" cy="5903415"/>
          </a:xfrm>
          <a:prstGeom prst="rect">
            <a:avLst/>
          </a:prstGeom>
          <a:ln>
            <a:noFill/>
          </a:ln>
        </p:spPr>
      </p:pic>
      <p:sp>
        <p:nvSpPr>
          <p:cNvPr id="17"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Rectangle 18">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1DE0323-A1D0-4DEC-B878-23293EAEB69B}"/>
              </a:ext>
            </a:extLst>
          </p:cNvPr>
          <p:cNvSpPr>
            <a:spLocks noGrp="1"/>
          </p:cNvSpPr>
          <p:nvPr>
            <p:ph type="title"/>
          </p:nvPr>
        </p:nvSpPr>
        <p:spPr>
          <a:xfrm>
            <a:off x="685798" y="234347"/>
            <a:ext cx="4957275" cy="658023"/>
          </a:xfrm>
        </p:spPr>
        <p:txBody>
          <a:bodyPr>
            <a:normAutofit fontScale="90000"/>
          </a:bodyPr>
          <a:lstStyle/>
          <a:p>
            <a:r>
              <a:rPr lang="en-US" sz="4200" dirty="0">
                <a:solidFill>
                  <a:schemeClr val="bg1"/>
                </a:solidFill>
              </a:rPr>
              <a:t>Presentation Goals</a:t>
            </a:r>
          </a:p>
        </p:txBody>
      </p:sp>
      <p:sp>
        <p:nvSpPr>
          <p:cNvPr id="10" name="Content Placeholder 9">
            <a:extLst>
              <a:ext uri="{FF2B5EF4-FFF2-40B4-BE49-F238E27FC236}">
                <a16:creationId xmlns:a16="http://schemas.microsoft.com/office/drawing/2014/main" id="{8B16EC4E-F813-41AD-A55B-90BC2D62AED0}"/>
              </a:ext>
            </a:extLst>
          </p:cNvPr>
          <p:cNvSpPr>
            <a:spLocks noGrp="1"/>
          </p:cNvSpPr>
          <p:nvPr>
            <p:ph idx="1"/>
          </p:nvPr>
        </p:nvSpPr>
        <p:spPr>
          <a:xfrm>
            <a:off x="570179" y="2053258"/>
            <a:ext cx="5567316" cy="3446103"/>
          </a:xfrm>
          <a:ln>
            <a:noFill/>
          </a:ln>
          <a:effectLst>
            <a:glow rad="635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dk1"/>
          </a:fillRef>
          <a:effectRef idx="1">
            <a:schemeClr val="dk1"/>
          </a:effectRef>
          <a:fontRef idx="minor">
            <a:schemeClr val="lt1"/>
          </a:fontRef>
        </p:style>
        <p:txBody>
          <a:bodyPr>
            <a:normAutofit/>
          </a:bodyPr>
          <a:lstStyle/>
          <a:p>
            <a:pPr marL="0" indent="0">
              <a:buNone/>
            </a:pPr>
            <a:r>
              <a:rPr lang="en-US" sz="1800" cap="none" dirty="0">
                <a:solidFill>
                  <a:schemeClr val="bg1"/>
                </a:solidFill>
                <a:latin typeface="Arial" panose="020B0604020202020204" pitchFamily="34" charset="0"/>
                <a:cs typeface="Arial" panose="020B0604020202020204" pitchFamily="34" charset="0"/>
              </a:rPr>
              <a:t>To examine some possibilities for establishing increasingly HEALTHY CHURCHES and HEALTHY CONGREGATIONS. This presentation will explore leadership models, various perspectives and our motivation for seeking simultaneously HEALTHY CONGREGATIONS AND HEALTHY CHURCHES. The important thing to note is that you cannot have one without the other. </a:t>
            </a:r>
          </a:p>
        </p:txBody>
      </p:sp>
      <p:pic>
        <p:nvPicPr>
          <p:cNvPr id="3" name="Picture 2">
            <a:extLst>
              <a:ext uri="{FF2B5EF4-FFF2-40B4-BE49-F238E27FC236}">
                <a16:creationId xmlns:a16="http://schemas.microsoft.com/office/drawing/2014/main" id="{E947AC75-21C2-4250-A424-54B3263ECC08}"/>
              </a:ext>
            </a:extLst>
          </p:cNvPr>
          <p:cNvPicPr>
            <a:picLocks noChangeAspect="1"/>
          </p:cNvPicPr>
          <p:nvPr/>
        </p:nvPicPr>
        <p:blipFill>
          <a:blip r:embed="rId6"/>
          <a:stretch>
            <a:fillRect/>
          </a:stretch>
        </p:blipFill>
        <p:spPr>
          <a:xfrm>
            <a:off x="2317427" y="734930"/>
            <a:ext cx="1036410" cy="1048603"/>
          </a:xfrm>
          <a:prstGeom prst="rect">
            <a:avLst/>
          </a:prstGeom>
        </p:spPr>
      </p:pic>
    </p:spTree>
    <p:extLst>
      <p:ext uri="{BB962C8B-B14F-4D97-AF65-F5344CB8AC3E}">
        <p14:creationId xmlns:p14="http://schemas.microsoft.com/office/powerpoint/2010/main" val="195649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42EC-010B-41EA-A1F6-3206CAA4567A}"/>
              </a:ext>
            </a:extLst>
          </p:cNvPr>
          <p:cNvSpPr>
            <a:spLocks noGrp="1"/>
          </p:cNvSpPr>
          <p:nvPr>
            <p:ph type="title"/>
          </p:nvPr>
        </p:nvSpPr>
        <p:spPr>
          <a:xfrm>
            <a:off x="6460185" y="133350"/>
            <a:ext cx="3522016" cy="871335"/>
          </a:xfrm>
        </p:spPr>
        <p:txBody>
          <a:bodyPr>
            <a:normAutofit/>
          </a:bodyPr>
          <a:lstStyle/>
          <a:p>
            <a:r>
              <a:rPr lang="en-US" dirty="0"/>
              <a:t>objectives</a:t>
            </a:r>
          </a:p>
        </p:txBody>
      </p:sp>
      <p:pic>
        <p:nvPicPr>
          <p:cNvPr id="8" name="Content Placeholder 4">
            <a:extLst>
              <a:ext uri="{FF2B5EF4-FFF2-40B4-BE49-F238E27FC236}">
                <a16:creationId xmlns:a16="http://schemas.microsoft.com/office/drawing/2014/main" id="{77FC0E61-76B1-4149-9A3A-9425F568A0FC}"/>
              </a:ext>
            </a:extLst>
          </p:cNvPr>
          <p:cNvPicPr>
            <a:picLocks noChangeAspect="1"/>
          </p:cNvPicPr>
          <p:nvPr/>
        </p:nvPicPr>
        <p:blipFill rotWithShape="1">
          <a:blip r:embed="rId3">
            <a:extLst>
              <a:ext uri="{28A0092B-C50C-407E-A947-70E740481C1C}">
                <a14:useLocalDpi xmlns:a14="http://schemas.microsoft.com/office/drawing/2010/main" val="0"/>
              </a:ext>
            </a:extLst>
          </a:blip>
          <a:srcRect t="21395" r="-2" b="12432"/>
          <a:stretch/>
        </p:blipFill>
        <p:spPr>
          <a:xfrm>
            <a:off x="831102" y="3550163"/>
            <a:ext cx="2977267" cy="1960766"/>
          </a:xfrm>
          <a:prstGeom prst="rect">
            <a:avLst/>
          </a:prstGeom>
          <a:ln w="57150" cmpd="thinThick">
            <a:solidFill>
              <a:schemeClr val="bg1">
                <a:lumMod val="50000"/>
              </a:schemeClr>
            </a:solidFill>
            <a:miter lim="800000"/>
          </a:ln>
        </p:spPr>
      </p:pic>
      <p:sp>
        <p:nvSpPr>
          <p:cNvPr id="13" name="Content Placeholder 12">
            <a:extLst>
              <a:ext uri="{FF2B5EF4-FFF2-40B4-BE49-F238E27FC236}">
                <a16:creationId xmlns:a16="http://schemas.microsoft.com/office/drawing/2014/main" id="{677BB9FF-F96B-404C-8112-01D1844A7193}"/>
              </a:ext>
            </a:extLst>
          </p:cNvPr>
          <p:cNvSpPr>
            <a:spLocks noGrp="1"/>
          </p:cNvSpPr>
          <p:nvPr>
            <p:ph idx="1"/>
          </p:nvPr>
        </p:nvSpPr>
        <p:spPr>
          <a:xfrm>
            <a:off x="5122416" y="1219200"/>
            <a:ext cx="5805996" cy="4081665"/>
          </a:xfrm>
        </p:spPr>
        <p:txBody>
          <a:bodyPr>
            <a:normAutofit/>
          </a:bodyPr>
          <a:lstStyle/>
          <a:p>
            <a:pPr marL="457200" indent="-457200">
              <a:buSzPct val="100000"/>
              <a:buFont typeface="+mj-lt"/>
              <a:buAutoNum type="arabicPeriod"/>
            </a:pPr>
            <a:r>
              <a:rPr lang="en-US" cap="none" dirty="0">
                <a:latin typeface="Arial" panose="020B0604020202020204" pitchFamily="34" charset="0"/>
                <a:cs typeface="Arial" panose="020B0604020202020204" pitchFamily="34" charset="0"/>
              </a:rPr>
              <a:t>To explore models for increasingly healthy congregations and people</a:t>
            </a:r>
          </a:p>
          <a:p>
            <a:pPr marL="457200" indent="-457200">
              <a:buSzPct val="100000"/>
              <a:buFont typeface="+mj-lt"/>
              <a:buAutoNum type="arabicPeriod"/>
            </a:pPr>
            <a:r>
              <a:rPr lang="en-US" cap="none" dirty="0">
                <a:latin typeface="Arial" panose="020B0604020202020204" pitchFamily="34" charset="0"/>
                <a:cs typeface="Arial" panose="020B0604020202020204" pitchFamily="34" charset="0"/>
              </a:rPr>
              <a:t>To explore the role of the </a:t>
            </a:r>
            <a:r>
              <a:rPr lang="en-US" i="1" cap="none" dirty="0">
                <a:latin typeface="Arial" panose="020B0604020202020204" pitchFamily="34" charset="0"/>
                <a:cs typeface="Arial" panose="020B0604020202020204" pitchFamily="34" charset="0"/>
              </a:rPr>
              <a:t>LEADERSHIP</a:t>
            </a:r>
            <a:r>
              <a:rPr lang="en-US" cap="none" dirty="0">
                <a:latin typeface="Arial" panose="020B0604020202020204" pitchFamily="34" charset="0"/>
                <a:cs typeface="Arial" panose="020B0604020202020204" pitchFamily="34" charset="0"/>
              </a:rPr>
              <a:t> in cultivating healthy congregations and healthy people</a:t>
            </a:r>
          </a:p>
          <a:p>
            <a:pPr marL="457200" indent="-457200">
              <a:buSzPct val="100000"/>
              <a:buFont typeface="+mj-lt"/>
              <a:buAutoNum type="arabicPeriod"/>
            </a:pPr>
            <a:r>
              <a:rPr lang="en-US" cap="none" dirty="0">
                <a:latin typeface="Arial" panose="020B0604020202020204" pitchFamily="34" charset="0"/>
                <a:cs typeface="Arial" panose="020B0604020202020204" pitchFamily="34" charset="0"/>
              </a:rPr>
              <a:t>To explore issues of preaching, personal theology, a biblical understanding of the gospel, conversion, membership, Discipline and the Church as Christ’s bride..</a:t>
            </a:r>
          </a:p>
        </p:txBody>
      </p:sp>
      <p:pic>
        <p:nvPicPr>
          <p:cNvPr id="12" name="Picture 11">
            <a:extLst>
              <a:ext uri="{FF2B5EF4-FFF2-40B4-BE49-F238E27FC236}">
                <a16:creationId xmlns:a16="http://schemas.microsoft.com/office/drawing/2014/main" id="{4ECE1425-FE94-460F-8C77-1CA056D8B91C}"/>
              </a:ext>
            </a:extLst>
          </p:cNvPr>
          <p:cNvPicPr>
            <a:picLocks noChangeAspect="1"/>
          </p:cNvPicPr>
          <p:nvPr/>
        </p:nvPicPr>
        <p:blipFill>
          <a:blip r:embed="rId4"/>
          <a:stretch>
            <a:fillRect/>
          </a:stretch>
        </p:blipFill>
        <p:spPr>
          <a:xfrm>
            <a:off x="5656851" y="5638800"/>
            <a:ext cx="878297" cy="881942"/>
          </a:xfrm>
          <a:prstGeom prst="rect">
            <a:avLst/>
          </a:prstGeom>
        </p:spPr>
      </p:pic>
      <p:pic>
        <p:nvPicPr>
          <p:cNvPr id="4" name="Picture 3" descr="A picture containing building&#10;&#10;Description automatically generated">
            <a:extLst>
              <a:ext uri="{FF2B5EF4-FFF2-40B4-BE49-F238E27FC236}">
                <a16:creationId xmlns:a16="http://schemas.microsoft.com/office/drawing/2014/main" id="{BDC4540D-EF85-44BC-8A31-606056CD2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994" y="251495"/>
            <a:ext cx="4794848" cy="3056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868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A9E2719-3179-4CB2-9E0D-7403C5056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40" name="Freeform 25">
            <a:extLst>
              <a:ext uri="{FF2B5EF4-FFF2-40B4-BE49-F238E27FC236}">
                <a16:creationId xmlns:a16="http://schemas.microsoft.com/office/drawing/2014/main" id="{2FA7B314-1C7F-48F1-A359-A30AD5537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2" name="Rectangle 41">
            <a:extLst>
              <a:ext uri="{FF2B5EF4-FFF2-40B4-BE49-F238E27FC236}">
                <a16:creationId xmlns:a16="http://schemas.microsoft.com/office/drawing/2014/main" id="{A4FEA56A-DD53-4B5F-A09A-BF4585AF7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10" name="TextBox 9">
            <a:extLst>
              <a:ext uri="{FF2B5EF4-FFF2-40B4-BE49-F238E27FC236}">
                <a16:creationId xmlns:a16="http://schemas.microsoft.com/office/drawing/2014/main" id="{B020F219-69E8-47B5-A8CB-A91DD9C75DF7}"/>
              </a:ext>
            </a:extLst>
          </p:cNvPr>
          <p:cNvSpPr txBox="1"/>
          <p:nvPr/>
        </p:nvSpPr>
        <p:spPr>
          <a:xfrm>
            <a:off x="212047" y="477204"/>
            <a:ext cx="5706839" cy="5512888"/>
          </a:xfrm>
          <a:prstGeom prst="rect">
            <a:avLst/>
          </a:prstGeom>
        </p:spPr>
        <p:txBody>
          <a:bodyPr vert="horz" lIns="91440" tIns="45720" rIns="91440" bIns="45720" rtlCol="0" anchor="ctr">
            <a:normAutofit lnSpcReduction="10000"/>
          </a:bodyPr>
          <a:lstStyle/>
          <a:p>
            <a:pPr indent="-228600" defTabSz="914400">
              <a:lnSpc>
                <a:spcPct val="110000"/>
              </a:lnSpc>
              <a:spcAft>
                <a:spcPts val="600"/>
              </a:spcAft>
              <a:buClr>
                <a:schemeClr val="bg1"/>
              </a:buClr>
              <a:buSzPct val="160000"/>
              <a:buFont typeface="Arial" panose="020B0604020202020204" pitchFamily="34" charset="0"/>
              <a:buChar char="•"/>
            </a:pPr>
            <a:r>
              <a:rPr lang="en-US" sz="2000" cap="all" dirty="0">
                <a:solidFill>
                  <a:schemeClr val="bg1"/>
                </a:solidFill>
                <a:latin typeface="Arial Nova" panose="020B0504020202020204" pitchFamily="34" charset="0"/>
              </a:rPr>
              <a:t>No one prescription will work for anybody.  Just as your doctor prescribes you medication based on various factors such as your weight, other conditions, or other medications you are taking, so it is with the church and those who are members of the church.</a:t>
            </a:r>
          </a:p>
          <a:p>
            <a:pPr indent="-228600" defTabSz="914400">
              <a:lnSpc>
                <a:spcPct val="110000"/>
              </a:lnSpc>
              <a:spcAft>
                <a:spcPts val="600"/>
              </a:spcAft>
              <a:buClr>
                <a:schemeClr val="accent1"/>
              </a:buClr>
              <a:buSzPct val="160000"/>
              <a:buFont typeface="Arial" panose="020B0604020202020204" pitchFamily="34" charset="0"/>
              <a:buChar char="•"/>
            </a:pPr>
            <a:endParaRPr lang="en-US" sz="2000" cap="all" dirty="0">
              <a:solidFill>
                <a:schemeClr val="bg1"/>
              </a:solidFill>
              <a:latin typeface="Arial Nova" panose="020B0504020202020204" pitchFamily="34" charset="0"/>
            </a:endParaRPr>
          </a:p>
          <a:p>
            <a:pPr indent="-228600" defTabSz="914400">
              <a:lnSpc>
                <a:spcPct val="110000"/>
              </a:lnSpc>
              <a:spcAft>
                <a:spcPts val="600"/>
              </a:spcAft>
              <a:buClr>
                <a:schemeClr val="bg1"/>
              </a:buClr>
              <a:buSzPct val="160000"/>
              <a:buFont typeface="Arial" panose="020B0604020202020204" pitchFamily="34" charset="0"/>
              <a:buChar char="•"/>
            </a:pPr>
            <a:r>
              <a:rPr lang="en-US" sz="2000" cap="all" dirty="0">
                <a:solidFill>
                  <a:schemeClr val="bg1"/>
                </a:solidFill>
                <a:latin typeface="Arial Nova" panose="020B0504020202020204" pitchFamily="34" charset="0"/>
              </a:rPr>
              <a:t>My medication may cause you to become ill or suffer adverse reactions; therefore I must warn you that there is no one single prescription for having a healthy church or congregation. What may work for one, may cause the other to become ill… </a:t>
            </a:r>
          </a:p>
        </p:txBody>
      </p:sp>
      <p:pic>
        <p:nvPicPr>
          <p:cNvPr id="9" name="Content Placeholder 8" descr="A close up of a device&#10;&#10;Description automatically generated">
            <a:extLst>
              <a:ext uri="{FF2B5EF4-FFF2-40B4-BE49-F238E27FC236}">
                <a16:creationId xmlns:a16="http://schemas.microsoft.com/office/drawing/2014/main" id="{99E8B6E0-99A5-480B-BA51-3EA3D269F7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3652"/>
          <a:stretch/>
        </p:blipFill>
        <p:spPr>
          <a:xfrm>
            <a:off x="6954545" y="350520"/>
            <a:ext cx="4185459" cy="2356572"/>
          </a:xfrm>
          <a:prstGeom prst="rect">
            <a:avLst/>
          </a:prstGeom>
          <a:ln>
            <a:noFill/>
          </a:ln>
        </p:spPr>
      </p:pic>
      <p:pic>
        <p:nvPicPr>
          <p:cNvPr id="12" name="Picture 11">
            <a:extLst>
              <a:ext uri="{FF2B5EF4-FFF2-40B4-BE49-F238E27FC236}">
                <a16:creationId xmlns:a16="http://schemas.microsoft.com/office/drawing/2014/main" id="{30EAE854-CF98-4B8A-8D66-628859F5FCCB}"/>
              </a:ext>
            </a:extLst>
          </p:cNvPr>
          <p:cNvPicPr>
            <a:picLocks noChangeAspect="1"/>
          </p:cNvPicPr>
          <p:nvPr/>
        </p:nvPicPr>
        <p:blipFill rotWithShape="1">
          <a:blip r:embed="rId4">
            <a:extLst>
              <a:ext uri="{28A0092B-C50C-407E-A947-70E740481C1C}">
                <a14:useLocalDpi xmlns:a14="http://schemas.microsoft.com/office/drawing/2010/main" val="0"/>
              </a:ext>
            </a:extLst>
          </a:blip>
          <a:srcRect b="6805"/>
          <a:stretch/>
        </p:blipFill>
        <p:spPr>
          <a:xfrm>
            <a:off x="6306458" y="2737862"/>
            <a:ext cx="5142813" cy="2887676"/>
          </a:xfrm>
          <a:prstGeom prst="rect">
            <a:avLst/>
          </a:prstGeom>
          <a:ln>
            <a:noFill/>
          </a:ln>
          <a:scene3d>
            <a:camera prst="perspectiveRelaxed">
              <a:rot lat="19800000" lon="1200000" rev="20820000"/>
            </a:camera>
            <a:lightRig rig="threePt" dir="t"/>
          </a:scene3d>
          <a:sp3d contourW="6350" prstMaterial="matte">
            <a:bevelT w="101600" h="101600"/>
            <a:contourClr>
              <a:srgbClr val="969696"/>
            </a:contourClr>
          </a:sp3d>
        </p:spPr>
      </p:pic>
      <p:pic>
        <p:nvPicPr>
          <p:cNvPr id="26" name="Picture 25">
            <a:extLst>
              <a:ext uri="{FF2B5EF4-FFF2-40B4-BE49-F238E27FC236}">
                <a16:creationId xmlns:a16="http://schemas.microsoft.com/office/drawing/2014/main" id="{3E21C50B-B81C-49A8-8F9E-B3A466ED3321}"/>
              </a:ext>
            </a:extLst>
          </p:cNvPr>
          <p:cNvPicPr>
            <a:picLocks noChangeAspect="1"/>
          </p:cNvPicPr>
          <p:nvPr/>
        </p:nvPicPr>
        <p:blipFill>
          <a:blip r:embed="rId5"/>
          <a:stretch>
            <a:fillRect/>
          </a:stretch>
        </p:blipFill>
        <p:spPr>
          <a:xfrm>
            <a:off x="9932462" y="5625538"/>
            <a:ext cx="878297" cy="881942"/>
          </a:xfrm>
          <a:prstGeom prst="rect">
            <a:avLst/>
          </a:prstGeom>
        </p:spPr>
      </p:pic>
    </p:spTree>
    <p:extLst>
      <p:ext uri="{BB962C8B-B14F-4D97-AF65-F5344CB8AC3E}">
        <p14:creationId xmlns:p14="http://schemas.microsoft.com/office/powerpoint/2010/main" val="189869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92A138-EC4F-4F03-B497-EBDF2443F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8FC6F-39E0-47A9-AB71-705A543A80E0}"/>
              </a:ext>
            </a:extLst>
          </p:cNvPr>
          <p:cNvSpPr>
            <a:spLocks noGrp="1"/>
          </p:cNvSpPr>
          <p:nvPr>
            <p:ph type="title"/>
          </p:nvPr>
        </p:nvSpPr>
        <p:spPr>
          <a:xfrm>
            <a:off x="1945097" y="176226"/>
            <a:ext cx="8233364" cy="1247775"/>
          </a:xfrm>
        </p:spPr>
        <p:txBody>
          <a:bodyPr>
            <a:normAutofit/>
          </a:bodyPr>
          <a:lstStyle/>
          <a:p>
            <a:pPr algn="ctr"/>
            <a:r>
              <a:rPr lang="en-US" sz="4400" dirty="0"/>
              <a:t>Healthy churches are marked by:</a:t>
            </a:r>
            <a:br>
              <a:rPr lang="en-US" dirty="0"/>
            </a:br>
            <a:r>
              <a:rPr lang="en-US" sz="2400" dirty="0"/>
              <a:t>Romans 12: 3-8</a:t>
            </a:r>
          </a:p>
        </p:txBody>
      </p:sp>
      <p:sp>
        <p:nvSpPr>
          <p:cNvPr id="3" name="Content Placeholder 2">
            <a:extLst>
              <a:ext uri="{FF2B5EF4-FFF2-40B4-BE49-F238E27FC236}">
                <a16:creationId xmlns:a16="http://schemas.microsoft.com/office/drawing/2014/main" id="{70B69C82-9F45-46DC-ABEB-87F398D395A1}"/>
              </a:ext>
            </a:extLst>
          </p:cNvPr>
          <p:cNvSpPr>
            <a:spLocks noGrp="1"/>
          </p:cNvSpPr>
          <p:nvPr>
            <p:ph idx="1"/>
          </p:nvPr>
        </p:nvSpPr>
        <p:spPr>
          <a:xfrm>
            <a:off x="180975" y="1586340"/>
            <a:ext cx="6553457" cy="5095434"/>
          </a:xfrm>
        </p:spPr>
        <p:txBody>
          <a:bodyPr anchor="t">
            <a:normAutofit/>
          </a:bodyPr>
          <a:lstStyle/>
          <a:p>
            <a:pPr marL="0" indent="0">
              <a:lnSpc>
                <a:spcPct val="110000"/>
              </a:lnSpc>
              <a:buNone/>
            </a:pPr>
            <a:r>
              <a:rPr lang="en-US" sz="1600" b="1" u="sng" dirty="0">
                <a:latin typeface="Arial" panose="020B0604020202020204" pitchFamily="34" charset="0"/>
                <a:cs typeface="Arial" panose="020B0604020202020204" pitchFamily="34" charset="0"/>
              </a:rPr>
              <a:t>Honest Evaluation</a:t>
            </a:r>
            <a:r>
              <a:rPr lang="en-US" sz="1600" b="1" dirty="0">
                <a:latin typeface="Arial" panose="020B0604020202020204" pitchFamily="34" charset="0"/>
                <a:cs typeface="Arial" panose="020B0604020202020204" pitchFamily="34" charset="0"/>
              </a:rPr>
              <a:t> </a:t>
            </a:r>
            <a:r>
              <a:rPr lang="en-US" sz="1600" b="1" cap="none" dirty="0">
                <a:latin typeface="Arial" panose="020B0604020202020204" pitchFamily="34" charset="0"/>
                <a:cs typeface="Arial" panose="020B0604020202020204" pitchFamily="34" charset="0"/>
              </a:rPr>
              <a:t>(v. 3)</a:t>
            </a:r>
            <a:endParaRPr lang="en-US" sz="1600" b="1" u="sng" cap="none" dirty="0">
              <a:latin typeface="Arial" panose="020B0604020202020204" pitchFamily="34" charset="0"/>
              <a:cs typeface="Arial" panose="020B0604020202020204" pitchFamily="34" charset="0"/>
            </a:endParaRP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We must avoid edifying ourselves</a:t>
            </a: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We must have a realistic view of ourselves… flaws in all!</a:t>
            </a: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We must intentionally balance overconfidence (pride) with humility </a:t>
            </a:r>
          </a:p>
          <a:p>
            <a:pPr marL="342900" indent="-342900">
              <a:lnSpc>
                <a:spcPct val="110000"/>
              </a:lnSpc>
              <a:spcBef>
                <a:spcPts val="0"/>
              </a:spcBef>
              <a:buSzPct val="100000"/>
              <a:buFont typeface="+mj-lt"/>
              <a:buAutoNum type="alphaLcParenR"/>
            </a:pPr>
            <a:endParaRPr lang="en-US" sz="1600" b="1" u="sng" cap="none" dirty="0">
              <a:latin typeface="Arial" panose="020B0604020202020204" pitchFamily="34" charset="0"/>
              <a:cs typeface="Arial" panose="020B0604020202020204" pitchFamily="34" charset="0"/>
            </a:endParaRPr>
          </a:p>
          <a:p>
            <a:pPr marL="0" indent="0">
              <a:lnSpc>
                <a:spcPct val="110000"/>
              </a:lnSpc>
              <a:spcBef>
                <a:spcPts val="0"/>
              </a:spcBef>
              <a:buSzPct val="100000"/>
              <a:buNone/>
            </a:pPr>
            <a:r>
              <a:rPr lang="en-US" sz="1600" b="1" u="sng" dirty="0">
                <a:latin typeface="Arial" panose="020B0604020202020204" pitchFamily="34" charset="0"/>
                <a:cs typeface="Arial" panose="020B0604020202020204" pitchFamily="34" charset="0"/>
              </a:rPr>
              <a:t>FAITHFUL COOPERATION</a:t>
            </a:r>
            <a:r>
              <a:rPr lang="en-US" sz="1600" b="1" cap="none" dirty="0">
                <a:latin typeface="Arial" panose="020B0604020202020204" pitchFamily="34" charset="0"/>
                <a:cs typeface="Arial" panose="020B0604020202020204" pitchFamily="34" charset="0"/>
              </a:rPr>
              <a:t> (v. 4-5)</a:t>
            </a:r>
            <a:endParaRPr lang="en-US" sz="1600" b="1" u="sng" dirty="0">
              <a:latin typeface="Arial" panose="020B0604020202020204" pitchFamily="34" charset="0"/>
              <a:cs typeface="Arial" panose="020B0604020202020204" pitchFamily="34" charset="0"/>
            </a:endParaRP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The body has many parts (visible and invisible), not just the HEAD.</a:t>
            </a: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Every part of the body is important</a:t>
            </a: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Every part of the body depends on another (While each has a different function, Jesus is the tie that binds)</a:t>
            </a:r>
          </a:p>
          <a:p>
            <a:pPr marL="0" indent="0">
              <a:lnSpc>
                <a:spcPct val="110000"/>
              </a:lnSpc>
              <a:buNone/>
            </a:pPr>
            <a:r>
              <a:rPr lang="en-US" sz="1600" b="1" u="sng" dirty="0">
                <a:latin typeface="Arial" panose="020B0604020202020204" pitchFamily="34" charset="0"/>
                <a:cs typeface="Arial" panose="020B0604020202020204" pitchFamily="34" charset="0"/>
              </a:rPr>
              <a:t>INDIVIDUAL PARTICIPATION</a:t>
            </a:r>
            <a:r>
              <a:rPr lang="en-US" sz="1600" b="1" cap="none" dirty="0">
                <a:latin typeface="Arial" panose="020B0604020202020204" pitchFamily="34" charset="0"/>
                <a:cs typeface="Arial" panose="020B0604020202020204" pitchFamily="34" charset="0"/>
              </a:rPr>
              <a:t> (6-8)</a:t>
            </a:r>
            <a:endParaRPr lang="en-US" sz="1600" b="1" u="sng" dirty="0">
              <a:latin typeface="Arial" panose="020B0604020202020204" pitchFamily="34" charset="0"/>
              <a:cs typeface="Arial" panose="020B0604020202020204" pitchFamily="34" charset="0"/>
            </a:endParaRP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Every believer has at least one gift according to I Peter 4:10</a:t>
            </a: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No believer has all the gifts (although more than one can operate at the same time)</a:t>
            </a:r>
          </a:p>
          <a:p>
            <a:pPr marL="342900" indent="-342900">
              <a:lnSpc>
                <a:spcPct val="110000"/>
              </a:lnSpc>
              <a:spcBef>
                <a:spcPts val="0"/>
              </a:spcBef>
              <a:buSzPct val="100000"/>
              <a:buFont typeface="+mj-lt"/>
              <a:buAutoNum type="alphaLcParenR"/>
            </a:pPr>
            <a:r>
              <a:rPr lang="en-US" sz="1600" cap="none" dirty="0">
                <a:latin typeface="Arial" panose="020B0604020202020204" pitchFamily="34" charset="0"/>
                <a:cs typeface="Arial" panose="020B0604020202020204" pitchFamily="34" charset="0"/>
              </a:rPr>
              <a:t>Gifts equip us to serve the Body of Christ (they are perverted gifts when we use them to serve ourselves)</a:t>
            </a:r>
          </a:p>
          <a:p>
            <a:pPr marL="0" indent="0">
              <a:lnSpc>
                <a:spcPct val="110000"/>
              </a:lnSpc>
              <a:buNone/>
            </a:pPr>
            <a:endParaRPr lang="en-US" sz="1100" b="1" u="sng" dirty="0">
              <a:latin typeface="Arial" panose="020B0604020202020204" pitchFamily="34" charset="0"/>
              <a:cs typeface="Arial" panose="020B0604020202020204" pitchFamily="34" charset="0"/>
            </a:endParaRPr>
          </a:p>
        </p:txBody>
      </p:sp>
      <p:pic>
        <p:nvPicPr>
          <p:cNvPr id="5" name="Picture 4" descr="A close up of a piece of paper&#10;&#10;Description automatically generated">
            <a:extLst>
              <a:ext uri="{FF2B5EF4-FFF2-40B4-BE49-F238E27FC236}">
                <a16:creationId xmlns:a16="http://schemas.microsoft.com/office/drawing/2014/main" id="{9A6B211A-C269-46DE-A5A4-775336858568}"/>
              </a:ext>
            </a:extLst>
          </p:cNvPr>
          <p:cNvPicPr>
            <a:picLocks noChangeAspect="1"/>
          </p:cNvPicPr>
          <p:nvPr/>
        </p:nvPicPr>
        <p:blipFill rotWithShape="1">
          <a:blip r:embed="rId3">
            <a:extLst>
              <a:ext uri="{28A0092B-C50C-407E-A947-70E740481C1C}">
                <a14:useLocalDpi xmlns:a14="http://schemas.microsoft.com/office/drawing/2010/main" val="0"/>
              </a:ext>
            </a:extLst>
          </a:blip>
          <a:srcRect l="17075" r="8947"/>
          <a:stretch/>
        </p:blipFill>
        <p:spPr>
          <a:xfrm>
            <a:off x="7395100" y="2060965"/>
            <a:ext cx="4342578" cy="3536184"/>
          </a:xfrm>
          <a:prstGeom prst="roundRect">
            <a:avLst>
              <a:gd name="adj" fmla="val 11111"/>
            </a:avLst>
          </a:prstGeom>
          <a:ln w="190500" cap="rnd">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B7EA6DEC-00D0-4F00-AB39-ECF04392BBCB}"/>
              </a:ext>
            </a:extLst>
          </p:cNvPr>
          <p:cNvPicPr>
            <a:picLocks noChangeAspect="1"/>
          </p:cNvPicPr>
          <p:nvPr/>
        </p:nvPicPr>
        <p:blipFill>
          <a:blip r:embed="rId4"/>
          <a:stretch>
            <a:fillRect/>
          </a:stretch>
        </p:blipFill>
        <p:spPr>
          <a:xfrm>
            <a:off x="9300164" y="5967375"/>
            <a:ext cx="878297" cy="881942"/>
          </a:xfrm>
          <a:prstGeom prst="rect">
            <a:avLst/>
          </a:prstGeom>
        </p:spPr>
      </p:pic>
    </p:spTree>
    <p:extLst>
      <p:ext uri="{BB962C8B-B14F-4D97-AF65-F5344CB8AC3E}">
        <p14:creationId xmlns:p14="http://schemas.microsoft.com/office/powerpoint/2010/main" val="354692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77B933BA-4CEC-453A-96D8-7CDCD87ED59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6625"/>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r="10131" b="3"/>
          <a:stretch/>
        </p:blipFill>
        <p:spPr>
          <a:xfrm>
            <a:off x="6327849" y="234347"/>
            <a:ext cx="5146360" cy="5903415"/>
          </a:xfrm>
          <a:prstGeom prst="rect">
            <a:avLst/>
          </a:prstGeom>
          <a:ln>
            <a:noFill/>
          </a:ln>
        </p:spPr>
      </p:pic>
      <p:sp>
        <p:nvSpPr>
          <p:cNvPr id="14"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AC49D44-E440-40DF-8FEF-F29FC10124C3}"/>
              </a:ext>
            </a:extLst>
          </p:cNvPr>
          <p:cNvSpPr>
            <a:spLocks noGrp="1"/>
          </p:cNvSpPr>
          <p:nvPr>
            <p:ph type="title"/>
          </p:nvPr>
        </p:nvSpPr>
        <p:spPr>
          <a:xfrm>
            <a:off x="310719" y="234347"/>
            <a:ext cx="5578016" cy="1146825"/>
          </a:xfrm>
          <a:scene3d>
            <a:camera prst="orthographicFront">
              <a:rot lat="0" lon="0" rev="0"/>
            </a:camera>
            <a:lightRig rig="glow" dir="t">
              <a:rot lat="0" lon="0" rev="4800000"/>
            </a:lightRig>
          </a:scene3d>
        </p:spPr>
        <p:txBody>
          <a:bodyPr>
            <a:normAutofit fontScale="90000"/>
          </a:bodyPr>
          <a:lstStyle/>
          <a:p>
            <a:r>
              <a:rPr lang="en-US" sz="3600" dirty="0">
                <a:solidFill>
                  <a:schemeClr val="bg1"/>
                </a:solidFill>
              </a:rPr>
              <a:t>We cannot diagnose ourselves… honest evaluation</a:t>
            </a:r>
          </a:p>
        </p:txBody>
      </p:sp>
      <p:sp>
        <p:nvSpPr>
          <p:cNvPr id="3" name="Content Placeholder 2">
            <a:extLst>
              <a:ext uri="{FF2B5EF4-FFF2-40B4-BE49-F238E27FC236}">
                <a16:creationId xmlns:a16="http://schemas.microsoft.com/office/drawing/2014/main" id="{CB5E71BF-C36B-4404-82B3-C75B6C7EA0BF}"/>
              </a:ext>
            </a:extLst>
          </p:cNvPr>
          <p:cNvSpPr>
            <a:spLocks noGrp="1"/>
          </p:cNvSpPr>
          <p:nvPr>
            <p:ph idx="1"/>
          </p:nvPr>
        </p:nvSpPr>
        <p:spPr>
          <a:xfrm>
            <a:off x="212047" y="1615518"/>
            <a:ext cx="5676688" cy="4502477"/>
          </a:xfrm>
        </p:spPr>
        <p:txBody>
          <a:bodyPr>
            <a:normAutofit lnSpcReduction="10000"/>
          </a:bodyPr>
          <a:lstStyle/>
          <a:p>
            <a:pPr marL="0" indent="0">
              <a:lnSpc>
                <a:spcPct val="110000"/>
              </a:lnSpc>
              <a:buNone/>
            </a:pPr>
            <a:r>
              <a:rPr lang="en-US" sz="1800" dirty="0">
                <a:solidFill>
                  <a:schemeClr val="bg1"/>
                </a:solidFill>
                <a:latin typeface="Arial Rounded MT Bold" panose="020F0704030504030204" pitchFamily="34" charset="0"/>
              </a:rPr>
              <a:t>I</a:t>
            </a:r>
            <a:r>
              <a:rPr lang="en-US" sz="1800" cap="none" dirty="0">
                <a:solidFill>
                  <a:schemeClr val="bg1"/>
                </a:solidFill>
                <a:latin typeface="Arial Rounded MT Bold" panose="020F0704030504030204" pitchFamily="34" charset="0"/>
              </a:rPr>
              <a:t>n an attempt to be contemporary and relevant, even the most prepared leader makes mistakes. In fact we learn by stepping at times on land mines along the way… but they should never cause us to loose focus of our hearts desire to have a HEALTHY CHURCH.  As a church leader, we have a high calling:</a:t>
            </a:r>
            <a:endParaRPr lang="en-US" sz="1800" dirty="0">
              <a:solidFill>
                <a:schemeClr val="bg1"/>
              </a:solidFill>
              <a:latin typeface="Arial Rounded MT Bold" panose="020F0704030504030204" pitchFamily="34" charset="0"/>
            </a:endParaRPr>
          </a:p>
          <a:p>
            <a:pPr marL="0" indent="0">
              <a:lnSpc>
                <a:spcPct val="110000"/>
              </a:lnSpc>
              <a:buNone/>
            </a:pPr>
            <a:endParaRPr lang="en-US" sz="1400" dirty="0">
              <a:solidFill>
                <a:schemeClr val="bg1"/>
              </a:solidFill>
            </a:endParaRPr>
          </a:p>
          <a:p>
            <a:pPr marL="0" indent="0" algn="ctr">
              <a:lnSpc>
                <a:spcPct val="110000"/>
              </a:lnSpc>
              <a:buNone/>
            </a:pPr>
            <a:r>
              <a:rPr lang="en-US" sz="1800" dirty="0">
                <a:solidFill>
                  <a:schemeClr val="bg1"/>
                </a:solidFill>
              </a:rPr>
              <a:t>The criticism is high and The cost is great</a:t>
            </a:r>
          </a:p>
          <a:p>
            <a:pPr marL="0" indent="0" algn="ctr">
              <a:lnSpc>
                <a:spcPct val="110000"/>
              </a:lnSpc>
              <a:buNone/>
            </a:pPr>
            <a:r>
              <a:rPr lang="en-US" sz="1800" dirty="0">
                <a:solidFill>
                  <a:schemeClr val="bg1"/>
                </a:solidFill>
              </a:rPr>
              <a:t>The pressure is intense</a:t>
            </a:r>
          </a:p>
          <a:p>
            <a:pPr marL="0" indent="0" algn="ctr">
              <a:lnSpc>
                <a:spcPct val="110000"/>
              </a:lnSpc>
              <a:buNone/>
            </a:pPr>
            <a:r>
              <a:rPr lang="en-US" sz="1800" dirty="0">
                <a:solidFill>
                  <a:schemeClr val="bg1"/>
                </a:solidFill>
              </a:rPr>
              <a:t>Dangers are everywhere</a:t>
            </a:r>
          </a:p>
          <a:p>
            <a:pPr marL="0" indent="0" algn="ctr">
              <a:lnSpc>
                <a:spcPct val="110000"/>
              </a:lnSpc>
              <a:buNone/>
            </a:pPr>
            <a:r>
              <a:rPr lang="en-US" sz="1800" dirty="0">
                <a:solidFill>
                  <a:schemeClr val="bg1"/>
                </a:solidFill>
              </a:rPr>
              <a:t>BUT, NEVER ATTEMPTING TO CROSS THE BATTLEFILED IS NOT AN OPTION</a:t>
            </a:r>
          </a:p>
          <a:p>
            <a:pPr>
              <a:lnSpc>
                <a:spcPct val="110000"/>
              </a:lnSpc>
            </a:pPr>
            <a:endParaRPr lang="en-US" sz="1400" dirty="0">
              <a:solidFill>
                <a:schemeClr val="bg1"/>
              </a:solidFill>
            </a:endParaRPr>
          </a:p>
        </p:txBody>
      </p:sp>
      <p:pic>
        <p:nvPicPr>
          <p:cNvPr id="4" name="Picture 3">
            <a:extLst>
              <a:ext uri="{FF2B5EF4-FFF2-40B4-BE49-F238E27FC236}">
                <a16:creationId xmlns:a16="http://schemas.microsoft.com/office/drawing/2014/main" id="{96C42A9A-D3E3-4D97-9601-C03D8212398B}"/>
              </a:ext>
            </a:extLst>
          </p:cNvPr>
          <p:cNvPicPr>
            <a:picLocks noChangeAspect="1"/>
          </p:cNvPicPr>
          <p:nvPr/>
        </p:nvPicPr>
        <p:blipFill>
          <a:blip r:embed="rId6">
            <a:lum bright="70000" contrast="-70000"/>
          </a:blip>
          <a:stretch>
            <a:fillRect/>
          </a:stretch>
        </p:blipFill>
        <p:spPr>
          <a:xfrm>
            <a:off x="10181325" y="4987319"/>
            <a:ext cx="1044380" cy="1048714"/>
          </a:xfrm>
          <a:prstGeom prst="rect">
            <a:avLst/>
          </a:prstGeom>
        </p:spPr>
      </p:pic>
    </p:spTree>
    <p:extLst>
      <p:ext uri="{BB962C8B-B14F-4D97-AF65-F5344CB8AC3E}">
        <p14:creationId xmlns:p14="http://schemas.microsoft.com/office/powerpoint/2010/main" val="401993512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2409</Words>
  <Application>Microsoft Office PowerPoint</Application>
  <PresentationFormat>Widescreen</PresentationFormat>
  <Paragraphs>173</Paragraphs>
  <Slides>37</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37</vt:i4>
      </vt:variant>
    </vt:vector>
  </HeadingPairs>
  <TitlesOfParts>
    <vt:vector size="54" baseType="lpstr">
      <vt:lpstr>Abadi</vt:lpstr>
      <vt:lpstr>Aharoni</vt:lpstr>
      <vt:lpstr>AR ESSENCE</vt:lpstr>
      <vt:lpstr>Arial</vt:lpstr>
      <vt:lpstr>Arial Black</vt:lpstr>
      <vt:lpstr>Arial Narrow</vt:lpstr>
      <vt:lpstr>Arial Nova</vt:lpstr>
      <vt:lpstr>Arial Rounded MT Bold</vt:lpstr>
      <vt:lpstr>Bahnschrift</vt:lpstr>
      <vt:lpstr>Bahnschrift SemiBold SemiConden</vt:lpstr>
      <vt:lpstr>Calibri</vt:lpstr>
      <vt:lpstr>Impact</vt:lpstr>
      <vt:lpstr>Mistral</vt:lpstr>
      <vt:lpstr>Times New Roman</vt:lpstr>
      <vt:lpstr>Verdana</vt:lpstr>
      <vt:lpstr>Wingdings</vt:lpstr>
      <vt:lpstr>Main Event</vt:lpstr>
      <vt:lpstr>153rd session virginia annual conference</vt:lpstr>
      <vt:lpstr>PowerPoint Presentation</vt:lpstr>
      <vt:lpstr> what should a church be? </vt:lpstr>
      <vt:lpstr>PowerPoint Presentation</vt:lpstr>
      <vt:lpstr>Presentation Goals</vt:lpstr>
      <vt:lpstr>objectives</vt:lpstr>
      <vt:lpstr>PowerPoint Presentation</vt:lpstr>
      <vt:lpstr>Healthy churches are marked by: Romans 12: 3-8</vt:lpstr>
      <vt:lpstr>We cannot diagnose ourselves… honest evaluation</vt:lpstr>
      <vt:lpstr>Faithful cooperation – A church working together      is a signature mark of a congregation      becoming increasingly healthy. </vt:lpstr>
      <vt:lpstr>Individual participation</vt:lpstr>
      <vt:lpstr>Signs of a healthy church…</vt:lpstr>
      <vt:lpstr>Centrality of the word</vt:lpstr>
      <vt:lpstr>PowerPoint Presentation</vt:lpstr>
      <vt:lpstr>Biblical relevancy</vt:lpstr>
      <vt:lpstr>We are Called to be relevant = healthy</vt:lpstr>
      <vt:lpstr>Our witness and personal theology</vt:lpstr>
      <vt:lpstr>Healthy Churches</vt:lpstr>
      <vt:lpstr> 4.  What is the role of the local church</vt:lpstr>
      <vt:lpstr>The local church is to reflect the character  and nature of god in the world to the extent that the lost come to know a saving god</vt:lpstr>
      <vt:lpstr>Every church should aspire to be healthy</vt:lpstr>
      <vt:lpstr>PowerPoint Presentation</vt:lpstr>
      <vt:lpstr>What is an unhealthy church? </vt:lpstr>
      <vt:lpstr>5.  Membership and discipline go hand in hand </vt:lpstr>
      <vt:lpstr>PowerPoint Presentation</vt:lpstr>
      <vt:lpstr>Am I a member?</vt:lpstr>
      <vt:lpstr>PowerPoint Presentation</vt:lpstr>
      <vt:lpstr>PowerPoint Presentation</vt:lpstr>
      <vt:lpstr>The sign of a health church is its evangelism and corporate prayer</vt:lpstr>
      <vt:lpstr>Evangelism Defined</vt:lpstr>
      <vt:lpstr>Corporate prayer</vt:lpstr>
      <vt:lpstr>PowerPoint Presentation</vt:lpstr>
      <vt:lpstr>PowerPoint Presentation</vt:lpstr>
      <vt:lpstr>PowerPoint Presentation</vt:lpstr>
      <vt:lpstr>In summation</vt:lpstr>
      <vt:lpstr>In summation</vt:lpstr>
      <vt:lpstr>In summation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153rd session virginia annual conference</dc:title>
  <dc:creator>Evalina Huggins</dc:creator>
  <cp:lastModifiedBy>Evalina Huggins</cp:lastModifiedBy>
  <cp:revision>5</cp:revision>
  <dcterms:created xsi:type="dcterms:W3CDTF">2019-06-12T03:57:44Z</dcterms:created>
  <dcterms:modified xsi:type="dcterms:W3CDTF">2019-06-12T04:31:16Z</dcterms:modified>
</cp:coreProperties>
</file>