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6" r:id="rId3"/>
    <p:sldId id="279" r:id="rId4"/>
    <p:sldId id="263" r:id="rId5"/>
    <p:sldId id="267" r:id="rId6"/>
    <p:sldId id="270" r:id="rId7"/>
    <p:sldId id="261" r:id="rId8"/>
    <p:sldId id="260" r:id="rId9"/>
    <p:sldId id="262" r:id="rId10"/>
    <p:sldId id="277" r:id="rId11"/>
    <p:sldId id="273" r:id="rId12"/>
    <p:sldId id="276" r:id="rId13"/>
    <p:sldId id="275" r:id="rId14"/>
    <p:sldId id="274" r:id="rId15"/>
    <p:sldId id="271" r:id="rId16"/>
    <p:sldId id="258" r:id="rId17"/>
    <p:sldId id="264" r:id="rId18"/>
    <p:sldId id="272" r:id="rId19"/>
    <p:sldId id="268" r:id="rId20"/>
    <p:sldId id="280" r:id="rId21"/>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15" autoAdjust="0"/>
    <p:restoredTop sz="94660"/>
  </p:normalViewPr>
  <p:slideViewPr>
    <p:cSldViewPr snapToGrid="0">
      <p:cViewPr varScale="1">
        <p:scale>
          <a:sx n="59" d="100"/>
          <a:sy n="59" d="100"/>
        </p:scale>
        <p:origin x="57"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B69E8-CE5B-4A41-89A9-83B611B5B362}" type="doc">
      <dgm:prSet loTypeId="urn:microsoft.com/office/officeart/2005/8/layout/process1" loCatId="process" qsTypeId="urn:microsoft.com/office/officeart/2005/8/quickstyle/simple1" qsCatId="simple" csTypeId="urn:microsoft.com/office/officeart/2005/8/colors/colorful4" csCatId="colorful" phldr="1"/>
      <dgm:spPr/>
    </dgm:pt>
    <dgm:pt modelId="{3A1F58AF-EDD7-4BD5-8E92-4B0D156244A4}">
      <dgm:prSet phldrT="[Text]" custT="1"/>
      <dgm:spPr/>
      <dgm:t>
        <a:bodyPr/>
        <a:lstStyle/>
        <a:p>
          <a:r>
            <a:rPr lang="en-US" sz="1600" b="1" dirty="0">
              <a:solidFill>
                <a:schemeClr val="tx1"/>
              </a:solidFill>
            </a:rPr>
            <a:t>Maryland Voter Registration Deadline:</a:t>
          </a:r>
          <a:r>
            <a:rPr lang="en-US" sz="1400" b="1" dirty="0">
              <a:solidFill>
                <a:schemeClr val="tx1"/>
              </a:solidFill>
            </a:rPr>
            <a:t> </a:t>
          </a:r>
        </a:p>
        <a:p>
          <a:r>
            <a:rPr lang="en-US" sz="2000" b="1" dirty="0">
              <a:solidFill>
                <a:schemeClr val="tx1"/>
              </a:solidFill>
            </a:rPr>
            <a:t>October 13, 2020</a:t>
          </a:r>
        </a:p>
      </dgm:t>
    </dgm:pt>
    <dgm:pt modelId="{3B3F9594-CEDF-4CB0-B5D9-32A99AB7965B}" type="parTrans" cxnId="{25FEC392-C073-4033-B739-D11EDDACA02C}">
      <dgm:prSet/>
      <dgm:spPr/>
      <dgm:t>
        <a:bodyPr/>
        <a:lstStyle/>
        <a:p>
          <a:endParaRPr lang="en-US"/>
        </a:p>
      </dgm:t>
    </dgm:pt>
    <dgm:pt modelId="{395CA8C9-59C3-4687-9F38-EC04E82B0109}" type="sibTrans" cxnId="{25FEC392-C073-4033-B739-D11EDDACA02C}">
      <dgm:prSet/>
      <dgm:spPr/>
      <dgm:t>
        <a:bodyPr/>
        <a:lstStyle/>
        <a:p>
          <a:endParaRPr lang="en-US"/>
        </a:p>
      </dgm:t>
    </dgm:pt>
    <dgm:pt modelId="{2DE3C6D1-DDFE-47BD-947A-7187204E33C2}">
      <dgm:prSet phldrT="[Text]" custT="1"/>
      <dgm:spPr/>
      <dgm:t>
        <a:bodyPr/>
        <a:lstStyle/>
        <a:p>
          <a:endParaRPr lang="en-US" sz="1400" b="1" dirty="0">
            <a:solidFill>
              <a:schemeClr val="tx1"/>
            </a:solidFill>
          </a:endParaRPr>
        </a:p>
        <a:p>
          <a:r>
            <a:rPr lang="en-US" sz="1400" b="1" dirty="0">
              <a:solidFill>
                <a:schemeClr val="tx1"/>
              </a:solidFill>
            </a:rPr>
            <a:t>Maryland Absentee Ballot Request Deadline:</a:t>
          </a:r>
        </a:p>
        <a:p>
          <a:r>
            <a:rPr lang="en-US" sz="1800" b="1" dirty="0">
              <a:solidFill>
                <a:srgbClr val="FF0000"/>
              </a:solidFill>
            </a:rPr>
            <a:t>October 20, 2020</a:t>
          </a:r>
          <a:endParaRPr lang="en-US" sz="1200" b="1" dirty="0">
            <a:solidFill>
              <a:srgbClr val="FF0000"/>
            </a:solidFill>
          </a:endParaRPr>
        </a:p>
        <a:p>
          <a:r>
            <a:rPr lang="en-US" sz="1400" b="1" dirty="0">
              <a:solidFill>
                <a:schemeClr val="tx1"/>
              </a:solidFill>
            </a:rPr>
            <a:t>Pick up at Board of Elections </a:t>
          </a:r>
          <a:r>
            <a:rPr lang="en-US" sz="1400" b="1" dirty="0">
              <a:solidFill>
                <a:srgbClr val="FF0000"/>
              </a:solidFill>
            </a:rPr>
            <a:t>After </a:t>
          </a:r>
          <a:r>
            <a:rPr lang="en-US" sz="2000" b="1" dirty="0">
              <a:solidFill>
                <a:srgbClr val="FF0000"/>
              </a:solidFill>
            </a:rPr>
            <a:t>October 20</a:t>
          </a:r>
        </a:p>
      </dgm:t>
    </dgm:pt>
    <dgm:pt modelId="{A4C17E4E-09A7-4ED7-AFFE-2D9AB0232F7F}" type="parTrans" cxnId="{F2590E61-6EB1-44BF-9340-81D0927CD4A5}">
      <dgm:prSet/>
      <dgm:spPr/>
      <dgm:t>
        <a:bodyPr/>
        <a:lstStyle/>
        <a:p>
          <a:endParaRPr lang="en-US"/>
        </a:p>
      </dgm:t>
    </dgm:pt>
    <dgm:pt modelId="{8F592E83-32AD-42A6-8477-36EAB029FD52}" type="sibTrans" cxnId="{F2590E61-6EB1-44BF-9340-81D0927CD4A5}">
      <dgm:prSet/>
      <dgm:spPr/>
      <dgm:t>
        <a:bodyPr/>
        <a:lstStyle/>
        <a:p>
          <a:endParaRPr lang="en-US"/>
        </a:p>
      </dgm:t>
    </dgm:pt>
    <dgm:pt modelId="{B8D6DF1C-9667-4436-B15E-278933309A47}">
      <dgm:prSet phldrT="[Text]" custT="1"/>
      <dgm:spPr/>
      <dgm:t>
        <a:bodyPr/>
        <a:lstStyle/>
        <a:p>
          <a:r>
            <a:rPr lang="en-US" sz="1400" b="1" dirty="0">
              <a:solidFill>
                <a:schemeClr val="tx1"/>
              </a:solidFill>
            </a:rPr>
            <a:t>Mail Voted Ballot Deadline:</a:t>
          </a:r>
        </a:p>
        <a:p>
          <a:r>
            <a:rPr lang="en-US" sz="1400" b="1" dirty="0">
              <a:solidFill>
                <a:schemeClr val="tx1"/>
              </a:solidFill>
            </a:rPr>
            <a:t>Postmarked  </a:t>
          </a:r>
          <a:r>
            <a:rPr lang="en-US" sz="1400" b="1" u="sng" dirty="0">
              <a:solidFill>
                <a:schemeClr val="tx1"/>
              </a:solidFill>
            </a:rPr>
            <a:t>BEFORE</a:t>
          </a:r>
        </a:p>
        <a:p>
          <a:r>
            <a:rPr lang="en-US" sz="2000" b="1" dirty="0">
              <a:solidFill>
                <a:schemeClr val="tx1"/>
              </a:solidFill>
            </a:rPr>
            <a:t>November 3, 2020</a:t>
          </a:r>
        </a:p>
      </dgm:t>
    </dgm:pt>
    <dgm:pt modelId="{06CE67E1-2337-481E-B8AC-3456E2C3ABF8}" type="parTrans" cxnId="{AFEEAE72-DFAE-4F06-879F-083147403576}">
      <dgm:prSet/>
      <dgm:spPr/>
      <dgm:t>
        <a:bodyPr/>
        <a:lstStyle/>
        <a:p>
          <a:endParaRPr lang="en-US"/>
        </a:p>
      </dgm:t>
    </dgm:pt>
    <dgm:pt modelId="{5910C214-2DF8-418C-B7DD-853DD765B082}" type="sibTrans" cxnId="{AFEEAE72-DFAE-4F06-879F-083147403576}">
      <dgm:prSet/>
      <dgm:spPr/>
      <dgm:t>
        <a:bodyPr/>
        <a:lstStyle/>
        <a:p>
          <a:endParaRPr lang="en-US"/>
        </a:p>
      </dgm:t>
    </dgm:pt>
    <dgm:pt modelId="{B2F64C8E-618F-4090-A241-34FD9C8D55C5}">
      <dgm:prSet/>
      <dgm:spPr/>
      <dgm:t>
        <a:bodyPr/>
        <a:lstStyle/>
        <a:p>
          <a:r>
            <a:rPr lang="en-US" b="1" dirty="0">
              <a:solidFill>
                <a:schemeClr val="tx1"/>
              </a:solidFill>
            </a:rPr>
            <a:t>Maryland </a:t>
          </a:r>
        </a:p>
        <a:p>
          <a:r>
            <a:rPr lang="en-US" b="1" dirty="0">
              <a:solidFill>
                <a:schemeClr val="tx1"/>
              </a:solidFill>
            </a:rPr>
            <a:t>Early Voting Period: From Monday, October 26, through Monday, November 2, 2020 from:</a:t>
          </a:r>
        </a:p>
        <a:p>
          <a:r>
            <a:rPr lang="en-US" b="1" dirty="0">
              <a:solidFill>
                <a:schemeClr val="tx1"/>
              </a:solidFill>
            </a:rPr>
            <a:t> 8 am to 8 pm</a:t>
          </a:r>
          <a:r>
            <a:rPr lang="en-US" b="1" dirty="0"/>
            <a:t>.</a:t>
          </a:r>
        </a:p>
      </dgm:t>
    </dgm:pt>
    <dgm:pt modelId="{C2CDAA53-4D46-4435-8B1C-150DCB40A9D2}" type="parTrans" cxnId="{13E3454C-A3AC-4683-92B5-C87365D59440}">
      <dgm:prSet/>
      <dgm:spPr/>
      <dgm:t>
        <a:bodyPr/>
        <a:lstStyle/>
        <a:p>
          <a:endParaRPr lang="en-US"/>
        </a:p>
      </dgm:t>
    </dgm:pt>
    <dgm:pt modelId="{8705D4FB-B9A1-42E4-8236-8D4A8F9C90A9}" type="sibTrans" cxnId="{13E3454C-A3AC-4683-92B5-C87365D59440}">
      <dgm:prSet/>
      <dgm:spPr/>
      <dgm:t>
        <a:bodyPr/>
        <a:lstStyle/>
        <a:p>
          <a:endParaRPr lang="en-US"/>
        </a:p>
      </dgm:t>
    </dgm:pt>
    <dgm:pt modelId="{16D5F619-929E-458C-BEE3-6F3C2CE374BC}">
      <dgm:prSet custT="1"/>
      <dgm:spPr/>
      <dgm:t>
        <a:bodyPr/>
        <a:lstStyle/>
        <a:p>
          <a:r>
            <a:rPr lang="en-US" sz="2000" b="1" dirty="0"/>
            <a:t>U.S  Election Day:</a:t>
          </a:r>
        </a:p>
        <a:p>
          <a:r>
            <a:rPr lang="en-US" sz="2000" b="1" dirty="0"/>
            <a:t>November 3, 2020</a:t>
          </a:r>
        </a:p>
        <a:p>
          <a:r>
            <a:rPr lang="en-US" sz="2000" b="1" dirty="0"/>
            <a:t>from 7 am until 8 pm</a:t>
          </a:r>
        </a:p>
      </dgm:t>
    </dgm:pt>
    <dgm:pt modelId="{989FB660-91CC-4FB9-A234-D5A3DFD32E8B}" type="parTrans" cxnId="{3F2131FE-4479-4F33-A9E1-9511C21EC02C}">
      <dgm:prSet/>
      <dgm:spPr/>
      <dgm:t>
        <a:bodyPr/>
        <a:lstStyle/>
        <a:p>
          <a:endParaRPr lang="en-US"/>
        </a:p>
      </dgm:t>
    </dgm:pt>
    <dgm:pt modelId="{8ABB8AE4-8AAD-4D1E-AF6D-3EEBFF338F22}" type="sibTrans" cxnId="{3F2131FE-4479-4F33-A9E1-9511C21EC02C}">
      <dgm:prSet/>
      <dgm:spPr/>
      <dgm:t>
        <a:bodyPr/>
        <a:lstStyle/>
        <a:p>
          <a:endParaRPr lang="en-US"/>
        </a:p>
      </dgm:t>
    </dgm:pt>
    <dgm:pt modelId="{9D1FE115-8C87-44A4-8ED4-E150FF3DE84F}" type="pres">
      <dgm:prSet presAssocID="{C80B69E8-CE5B-4A41-89A9-83B611B5B362}" presName="Name0" presStyleCnt="0">
        <dgm:presLayoutVars>
          <dgm:dir/>
          <dgm:resizeHandles val="exact"/>
        </dgm:presLayoutVars>
      </dgm:prSet>
      <dgm:spPr/>
    </dgm:pt>
    <dgm:pt modelId="{40E7B50A-6669-456B-9A5E-973B7F990A05}" type="pres">
      <dgm:prSet presAssocID="{3A1F58AF-EDD7-4BD5-8E92-4B0D156244A4}" presName="node" presStyleLbl="node1" presStyleIdx="0" presStyleCnt="5">
        <dgm:presLayoutVars>
          <dgm:bulletEnabled val="1"/>
        </dgm:presLayoutVars>
      </dgm:prSet>
      <dgm:spPr/>
    </dgm:pt>
    <dgm:pt modelId="{38EFCC8A-4709-4499-865A-99AA840BA1D2}" type="pres">
      <dgm:prSet presAssocID="{395CA8C9-59C3-4687-9F38-EC04E82B0109}" presName="sibTrans" presStyleLbl="sibTrans2D1" presStyleIdx="0" presStyleCnt="4"/>
      <dgm:spPr/>
    </dgm:pt>
    <dgm:pt modelId="{24341957-8ECA-48E0-8FFC-8CCA4BE57162}" type="pres">
      <dgm:prSet presAssocID="{395CA8C9-59C3-4687-9F38-EC04E82B0109}" presName="connectorText" presStyleLbl="sibTrans2D1" presStyleIdx="0" presStyleCnt="4"/>
      <dgm:spPr/>
    </dgm:pt>
    <dgm:pt modelId="{EF66ECCC-700D-4959-A0E0-E3EB719949FB}" type="pres">
      <dgm:prSet presAssocID="{2DE3C6D1-DDFE-47BD-947A-7187204E33C2}" presName="node" presStyleLbl="node1" presStyleIdx="1" presStyleCnt="5" custLinFactNeighborX="-453" custLinFactNeighborY="218">
        <dgm:presLayoutVars>
          <dgm:bulletEnabled val="1"/>
        </dgm:presLayoutVars>
      </dgm:prSet>
      <dgm:spPr/>
    </dgm:pt>
    <dgm:pt modelId="{DCC3AC63-53B4-4927-B461-8A5F86F6B476}" type="pres">
      <dgm:prSet presAssocID="{8F592E83-32AD-42A6-8477-36EAB029FD52}" presName="sibTrans" presStyleLbl="sibTrans2D1" presStyleIdx="1" presStyleCnt="4"/>
      <dgm:spPr/>
    </dgm:pt>
    <dgm:pt modelId="{0A4CAB73-B984-43B0-B1D4-D493BD7DDE74}" type="pres">
      <dgm:prSet presAssocID="{8F592E83-32AD-42A6-8477-36EAB029FD52}" presName="connectorText" presStyleLbl="sibTrans2D1" presStyleIdx="1" presStyleCnt="4"/>
      <dgm:spPr/>
    </dgm:pt>
    <dgm:pt modelId="{73EDAF59-C1E4-40D1-B83C-662CAD39A0FE}" type="pres">
      <dgm:prSet presAssocID="{B8D6DF1C-9667-4436-B15E-278933309A47}" presName="node" presStyleLbl="node1" presStyleIdx="2" presStyleCnt="5">
        <dgm:presLayoutVars>
          <dgm:bulletEnabled val="1"/>
        </dgm:presLayoutVars>
      </dgm:prSet>
      <dgm:spPr/>
    </dgm:pt>
    <dgm:pt modelId="{E85A1BD4-BCF4-4A17-A819-8495DD1F8D84}" type="pres">
      <dgm:prSet presAssocID="{5910C214-2DF8-418C-B7DD-853DD765B082}" presName="sibTrans" presStyleLbl="sibTrans2D1" presStyleIdx="2" presStyleCnt="4"/>
      <dgm:spPr/>
    </dgm:pt>
    <dgm:pt modelId="{872AC250-D2E1-4EB8-A8B2-F87A4F42CC23}" type="pres">
      <dgm:prSet presAssocID="{5910C214-2DF8-418C-B7DD-853DD765B082}" presName="connectorText" presStyleLbl="sibTrans2D1" presStyleIdx="2" presStyleCnt="4"/>
      <dgm:spPr/>
    </dgm:pt>
    <dgm:pt modelId="{5DE21996-BBE6-43EB-99DC-CC23CD6DDCEF}" type="pres">
      <dgm:prSet presAssocID="{B2F64C8E-618F-4090-A241-34FD9C8D55C5}" presName="node" presStyleLbl="node1" presStyleIdx="3" presStyleCnt="5">
        <dgm:presLayoutVars>
          <dgm:bulletEnabled val="1"/>
        </dgm:presLayoutVars>
      </dgm:prSet>
      <dgm:spPr/>
    </dgm:pt>
    <dgm:pt modelId="{132EBDBA-1DE8-42D2-BCB9-1342843B5FCC}" type="pres">
      <dgm:prSet presAssocID="{8705D4FB-B9A1-42E4-8236-8D4A8F9C90A9}" presName="sibTrans" presStyleLbl="sibTrans2D1" presStyleIdx="3" presStyleCnt="4"/>
      <dgm:spPr/>
    </dgm:pt>
    <dgm:pt modelId="{827E0B1D-5B8F-4F69-B034-4DDA3968A7A6}" type="pres">
      <dgm:prSet presAssocID="{8705D4FB-B9A1-42E4-8236-8D4A8F9C90A9}" presName="connectorText" presStyleLbl="sibTrans2D1" presStyleIdx="3" presStyleCnt="4"/>
      <dgm:spPr/>
    </dgm:pt>
    <dgm:pt modelId="{E8646892-0C19-4490-BC66-EC5EDD63A6F3}" type="pres">
      <dgm:prSet presAssocID="{16D5F619-929E-458C-BEE3-6F3C2CE374BC}" presName="node" presStyleLbl="node1" presStyleIdx="4" presStyleCnt="5">
        <dgm:presLayoutVars>
          <dgm:bulletEnabled val="1"/>
        </dgm:presLayoutVars>
      </dgm:prSet>
      <dgm:spPr/>
    </dgm:pt>
  </dgm:ptLst>
  <dgm:cxnLst>
    <dgm:cxn modelId="{A8C33F02-123A-46B7-B65B-C97AF6669248}" type="presOf" srcId="{395CA8C9-59C3-4687-9F38-EC04E82B0109}" destId="{24341957-8ECA-48E0-8FFC-8CCA4BE57162}" srcOrd="1" destOrd="0" presId="urn:microsoft.com/office/officeart/2005/8/layout/process1"/>
    <dgm:cxn modelId="{53E86108-AF1C-404C-B6DB-E39D3FAB1643}" type="presOf" srcId="{8705D4FB-B9A1-42E4-8236-8D4A8F9C90A9}" destId="{132EBDBA-1DE8-42D2-BCB9-1342843B5FCC}" srcOrd="0" destOrd="0" presId="urn:microsoft.com/office/officeart/2005/8/layout/process1"/>
    <dgm:cxn modelId="{2218520E-352A-41FD-A899-A3AEC3F91AE5}" type="presOf" srcId="{16D5F619-929E-458C-BEE3-6F3C2CE374BC}" destId="{E8646892-0C19-4490-BC66-EC5EDD63A6F3}" srcOrd="0" destOrd="0" presId="urn:microsoft.com/office/officeart/2005/8/layout/process1"/>
    <dgm:cxn modelId="{15DBD113-F1BE-46B3-8070-C8DE0AB43235}" type="presOf" srcId="{C80B69E8-CE5B-4A41-89A9-83B611B5B362}" destId="{9D1FE115-8C87-44A4-8ED4-E150FF3DE84F}" srcOrd="0" destOrd="0" presId="urn:microsoft.com/office/officeart/2005/8/layout/process1"/>
    <dgm:cxn modelId="{41E5C616-7455-4935-A232-4689AADF8FBA}" type="presOf" srcId="{3A1F58AF-EDD7-4BD5-8E92-4B0D156244A4}" destId="{40E7B50A-6669-456B-9A5E-973B7F990A05}" srcOrd="0" destOrd="0" presId="urn:microsoft.com/office/officeart/2005/8/layout/process1"/>
    <dgm:cxn modelId="{C1649021-E9FE-46D8-B773-8F83C446A4B8}" type="presOf" srcId="{5910C214-2DF8-418C-B7DD-853DD765B082}" destId="{872AC250-D2E1-4EB8-A8B2-F87A4F42CC23}" srcOrd="1" destOrd="0" presId="urn:microsoft.com/office/officeart/2005/8/layout/process1"/>
    <dgm:cxn modelId="{0078BC39-DDAC-4E6C-B3BE-7BEA0602C804}" type="presOf" srcId="{8F592E83-32AD-42A6-8477-36EAB029FD52}" destId="{DCC3AC63-53B4-4927-B461-8A5F86F6B476}" srcOrd="0" destOrd="0" presId="urn:microsoft.com/office/officeart/2005/8/layout/process1"/>
    <dgm:cxn modelId="{F2590E61-6EB1-44BF-9340-81D0927CD4A5}" srcId="{C80B69E8-CE5B-4A41-89A9-83B611B5B362}" destId="{2DE3C6D1-DDFE-47BD-947A-7187204E33C2}" srcOrd="1" destOrd="0" parTransId="{A4C17E4E-09A7-4ED7-AFFE-2D9AB0232F7F}" sibTransId="{8F592E83-32AD-42A6-8477-36EAB029FD52}"/>
    <dgm:cxn modelId="{869BDF41-2353-4A2B-8D1B-D4B28650650B}" type="presOf" srcId="{2DE3C6D1-DDFE-47BD-947A-7187204E33C2}" destId="{EF66ECCC-700D-4959-A0E0-E3EB719949FB}" srcOrd="0" destOrd="0" presId="urn:microsoft.com/office/officeart/2005/8/layout/process1"/>
    <dgm:cxn modelId="{F646A047-579C-4133-AC09-2241AC89BDD5}" type="presOf" srcId="{8705D4FB-B9A1-42E4-8236-8D4A8F9C90A9}" destId="{827E0B1D-5B8F-4F69-B034-4DDA3968A7A6}" srcOrd="1" destOrd="0" presId="urn:microsoft.com/office/officeart/2005/8/layout/process1"/>
    <dgm:cxn modelId="{13E3454C-A3AC-4683-92B5-C87365D59440}" srcId="{C80B69E8-CE5B-4A41-89A9-83B611B5B362}" destId="{B2F64C8E-618F-4090-A241-34FD9C8D55C5}" srcOrd="3" destOrd="0" parTransId="{C2CDAA53-4D46-4435-8B1C-150DCB40A9D2}" sibTransId="{8705D4FB-B9A1-42E4-8236-8D4A8F9C90A9}"/>
    <dgm:cxn modelId="{AFEEAE72-DFAE-4F06-879F-083147403576}" srcId="{C80B69E8-CE5B-4A41-89A9-83B611B5B362}" destId="{B8D6DF1C-9667-4436-B15E-278933309A47}" srcOrd="2" destOrd="0" parTransId="{06CE67E1-2337-481E-B8AC-3456E2C3ABF8}" sibTransId="{5910C214-2DF8-418C-B7DD-853DD765B082}"/>
    <dgm:cxn modelId="{75689B82-220B-4A00-BD3A-52199B9B7F84}" type="presOf" srcId="{8F592E83-32AD-42A6-8477-36EAB029FD52}" destId="{0A4CAB73-B984-43B0-B1D4-D493BD7DDE74}" srcOrd="1" destOrd="0" presId="urn:microsoft.com/office/officeart/2005/8/layout/process1"/>
    <dgm:cxn modelId="{D0846E86-3628-4C98-A394-63163423B14A}" type="presOf" srcId="{395CA8C9-59C3-4687-9F38-EC04E82B0109}" destId="{38EFCC8A-4709-4499-865A-99AA840BA1D2}" srcOrd="0" destOrd="0" presId="urn:microsoft.com/office/officeart/2005/8/layout/process1"/>
    <dgm:cxn modelId="{25FEC392-C073-4033-B739-D11EDDACA02C}" srcId="{C80B69E8-CE5B-4A41-89A9-83B611B5B362}" destId="{3A1F58AF-EDD7-4BD5-8E92-4B0D156244A4}" srcOrd="0" destOrd="0" parTransId="{3B3F9594-CEDF-4CB0-B5D9-32A99AB7965B}" sibTransId="{395CA8C9-59C3-4687-9F38-EC04E82B0109}"/>
    <dgm:cxn modelId="{43765E9B-98B4-461B-866E-9CB3EB0A9F34}" type="presOf" srcId="{5910C214-2DF8-418C-B7DD-853DD765B082}" destId="{E85A1BD4-BCF4-4A17-A819-8495DD1F8D84}" srcOrd="0" destOrd="0" presId="urn:microsoft.com/office/officeart/2005/8/layout/process1"/>
    <dgm:cxn modelId="{994B8ECA-4D77-46D0-AA81-BA2FEA25117C}" type="presOf" srcId="{B8D6DF1C-9667-4436-B15E-278933309A47}" destId="{73EDAF59-C1E4-40D1-B83C-662CAD39A0FE}" srcOrd="0" destOrd="0" presId="urn:microsoft.com/office/officeart/2005/8/layout/process1"/>
    <dgm:cxn modelId="{CA12A8D7-DF53-4E96-A15E-9BB9DBA1C17A}" type="presOf" srcId="{B2F64C8E-618F-4090-A241-34FD9C8D55C5}" destId="{5DE21996-BBE6-43EB-99DC-CC23CD6DDCEF}" srcOrd="0" destOrd="0" presId="urn:microsoft.com/office/officeart/2005/8/layout/process1"/>
    <dgm:cxn modelId="{3F2131FE-4479-4F33-A9E1-9511C21EC02C}" srcId="{C80B69E8-CE5B-4A41-89A9-83B611B5B362}" destId="{16D5F619-929E-458C-BEE3-6F3C2CE374BC}" srcOrd="4" destOrd="0" parTransId="{989FB660-91CC-4FB9-A234-D5A3DFD32E8B}" sibTransId="{8ABB8AE4-8AAD-4D1E-AF6D-3EEBFF338F22}"/>
    <dgm:cxn modelId="{4912F66B-982A-4E62-8293-E54AD63DEB29}" type="presParOf" srcId="{9D1FE115-8C87-44A4-8ED4-E150FF3DE84F}" destId="{40E7B50A-6669-456B-9A5E-973B7F990A05}" srcOrd="0" destOrd="0" presId="urn:microsoft.com/office/officeart/2005/8/layout/process1"/>
    <dgm:cxn modelId="{74C994E7-ECA3-4717-BABD-114CAD293219}" type="presParOf" srcId="{9D1FE115-8C87-44A4-8ED4-E150FF3DE84F}" destId="{38EFCC8A-4709-4499-865A-99AA840BA1D2}" srcOrd="1" destOrd="0" presId="urn:microsoft.com/office/officeart/2005/8/layout/process1"/>
    <dgm:cxn modelId="{E6C98BCB-90F2-47D9-84A4-31B411B0D8D5}" type="presParOf" srcId="{38EFCC8A-4709-4499-865A-99AA840BA1D2}" destId="{24341957-8ECA-48E0-8FFC-8CCA4BE57162}" srcOrd="0" destOrd="0" presId="urn:microsoft.com/office/officeart/2005/8/layout/process1"/>
    <dgm:cxn modelId="{C3EE18D0-0C32-4D2E-81A0-7A01135B69FA}" type="presParOf" srcId="{9D1FE115-8C87-44A4-8ED4-E150FF3DE84F}" destId="{EF66ECCC-700D-4959-A0E0-E3EB719949FB}" srcOrd="2" destOrd="0" presId="urn:microsoft.com/office/officeart/2005/8/layout/process1"/>
    <dgm:cxn modelId="{191A6BC2-DBB1-46E6-B2B8-443B90B5A017}" type="presParOf" srcId="{9D1FE115-8C87-44A4-8ED4-E150FF3DE84F}" destId="{DCC3AC63-53B4-4927-B461-8A5F86F6B476}" srcOrd="3" destOrd="0" presId="urn:microsoft.com/office/officeart/2005/8/layout/process1"/>
    <dgm:cxn modelId="{C9922E95-C3EE-49BC-8D1F-4B4FF2021CFA}" type="presParOf" srcId="{DCC3AC63-53B4-4927-B461-8A5F86F6B476}" destId="{0A4CAB73-B984-43B0-B1D4-D493BD7DDE74}" srcOrd="0" destOrd="0" presId="urn:microsoft.com/office/officeart/2005/8/layout/process1"/>
    <dgm:cxn modelId="{8BA21EA5-D12F-442A-B618-12C3A90DAD01}" type="presParOf" srcId="{9D1FE115-8C87-44A4-8ED4-E150FF3DE84F}" destId="{73EDAF59-C1E4-40D1-B83C-662CAD39A0FE}" srcOrd="4" destOrd="0" presId="urn:microsoft.com/office/officeart/2005/8/layout/process1"/>
    <dgm:cxn modelId="{9171C176-498A-4624-89B7-A7C3093A0A6E}" type="presParOf" srcId="{9D1FE115-8C87-44A4-8ED4-E150FF3DE84F}" destId="{E85A1BD4-BCF4-4A17-A819-8495DD1F8D84}" srcOrd="5" destOrd="0" presId="urn:microsoft.com/office/officeart/2005/8/layout/process1"/>
    <dgm:cxn modelId="{D6A5257A-8094-41CD-B132-597F6A75E116}" type="presParOf" srcId="{E85A1BD4-BCF4-4A17-A819-8495DD1F8D84}" destId="{872AC250-D2E1-4EB8-A8B2-F87A4F42CC23}" srcOrd="0" destOrd="0" presId="urn:microsoft.com/office/officeart/2005/8/layout/process1"/>
    <dgm:cxn modelId="{23B7B937-9832-4B77-84E1-D81474DB0ED2}" type="presParOf" srcId="{9D1FE115-8C87-44A4-8ED4-E150FF3DE84F}" destId="{5DE21996-BBE6-43EB-99DC-CC23CD6DDCEF}" srcOrd="6" destOrd="0" presId="urn:microsoft.com/office/officeart/2005/8/layout/process1"/>
    <dgm:cxn modelId="{6DF87C19-18CF-4808-A183-38CBFD2473E9}" type="presParOf" srcId="{9D1FE115-8C87-44A4-8ED4-E150FF3DE84F}" destId="{132EBDBA-1DE8-42D2-BCB9-1342843B5FCC}" srcOrd="7" destOrd="0" presId="urn:microsoft.com/office/officeart/2005/8/layout/process1"/>
    <dgm:cxn modelId="{BDD94E20-F456-4DA5-BEC7-BAC767848F88}" type="presParOf" srcId="{132EBDBA-1DE8-42D2-BCB9-1342843B5FCC}" destId="{827E0B1D-5B8F-4F69-B034-4DDA3968A7A6}" srcOrd="0" destOrd="0" presId="urn:microsoft.com/office/officeart/2005/8/layout/process1"/>
    <dgm:cxn modelId="{EF2544DC-1D9B-474C-9A62-028D31B5ECE7}" type="presParOf" srcId="{9D1FE115-8C87-44A4-8ED4-E150FF3DE84F}" destId="{E8646892-0C19-4490-BC66-EC5EDD63A6F3}"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7B50A-6669-456B-9A5E-973B7F990A05}">
      <dsp:nvSpPr>
        <dsp:cNvPr id="0" name=""/>
        <dsp:cNvSpPr/>
      </dsp:nvSpPr>
      <dsp:spPr>
        <a:xfrm>
          <a:off x="5134" y="219622"/>
          <a:ext cx="1591716" cy="241685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Maryland Voter Registration Deadline:</a:t>
          </a:r>
          <a:r>
            <a:rPr lang="en-US" sz="1400" b="1" kern="1200" dirty="0">
              <a:solidFill>
                <a:schemeClr val="tx1"/>
              </a:solidFill>
            </a:rPr>
            <a:t> </a:t>
          </a:r>
        </a:p>
        <a:p>
          <a:pPr marL="0" lvl="0" indent="0" algn="ctr" defTabSz="711200">
            <a:lnSpc>
              <a:spcPct val="90000"/>
            </a:lnSpc>
            <a:spcBef>
              <a:spcPct val="0"/>
            </a:spcBef>
            <a:spcAft>
              <a:spcPct val="35000"/>
            </a:spcAft>
            <a:buNone/>
          </a:pPr>
          <a:r>
            <a:rPr lang="en-US" sz="2000" b="1" kern="1200" dirty="0">
              <a:solidFill>
                <a:schemeClr val="tx1"/>
              </a:solidFill>
            </a:rPr>
            <a:t>October 13, 2020</a:t>
          </a:r>
        </a:p>
      </dsp:txBody>
      <dsp:txXfrm>
        <a:off x="51754" y="266242"/>
        <a:ext cx="1498476" cy="2323618"/>
      </dsp:txXfrm>
    </dsp:sp>
    <dsp:sp modelId="{38EFCC8A-4709-4499-865A-99AA840BA1D2}">
      <dsp:nvSpPr>
        <dsp:cNvPr id="0" name=""/>
        <dsp:cNvSpPr/>
      </dsp:nvSpPr>
      <dsp:spPr>
        <a:xfrm rot="8139">
          <a:off x="1755301" y="1233335"/>
          <a:ext cx="335916" cy="39474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755301" y="1312165"/>
        <a:ext cx="235141" cy="236847"/>
      </dsp:txXfrm>
    </dsp:sp>
    <dsp:sp modelId="{EF66ECCC-700D-4959-A0E0-E3EB719949FB}">
      <dsp:nvSpPr>
        <dsp:cNvPr id="0" name=""/>
        <dsp:cNvSpPr/>
      </dsp:nvSpPr>
      <dsp:spPr>
        <a:xfrm>
          <a:off x="2230653" y="224891"/>
          <a:ext cx="1591716" cy="2416858"/>
        </a:xfrm>
        <a:prstGeom prst="roundRect">
          <a:avLst>
            <a:gd name="adj" fmla="val 10000"/>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tx1"/>
            </a:solidFill>
          </a:endParaRPr>
        </a:p>
        <a:p>
          <a:pPr marL="0" lvl="0" indent="0" algn="ctr" defTabSz="622300">
            <a:lnSpc>
              <a:spcPct val="90000"/>
            </a:lnSpc>
            <a:spcBef>
              <a:spcPct val="0"/>
            </a:spcBef>
            <a:spcAft>
              <a:spcPct val="35000"/>
            </a:spcAft>
            <a:buNone/>
          </a:pPr>
          <a:r>
            <a:rPr lang="en-US" sz="1400" b="1" kern="1200" dirty="0">
              <a:solidFill>
                <a:schemeClr val="tx1"/>
              </a:solidFill>
            </a:rPr>
            <a:t>Maryland Absentee Ballot Request Deadline:</a:t>
          </a:r>
        </a:p>
        <a:p>
          <a:pPr marL="0" lvl="0" indent="0" algn="ctr" defTabSz="622300">
            <a:lnSpc>
              <a:spcPct val="90000"/>
            </a:lnSpc>
            <a:spcBef>
              <a:spcPct val="0"/>
            </a:spcBef>
            <a:spcAft>
              <a:spcPct val="35000"/>
            </a:spcAft>
            <a:buNone/>
          </a:pPr>
          <a:r>
            <a:rPr lang="en-US" sz="1800" b="1" kern="1200" dirty="0">
              <a:solidFill>
                <a:srgbClr val="FF0000"/>
              </a:solidFill>
            </a:rPr>
            <a:t>October 20, 2020</a:t>
          </a:r>
          <a:endParaRPr lang="en-US" sz="1200" b="1" kern="1200" dirty="0">
            <a:solidFill>
              <a:srgbClr val="FF0000"/>
            </a:solidFill>
          </a:endParaRPr>
        </a:p>
        <a:p>
          <a:pPr marL="0" lvl="0" indent="0" algn="ctr" defTabSz="622300">
            <a:lnSpc>
              <a:spcPct val="90000"/>
            </a:lnSpc>
            <a:spcBef>
              <a:spcPct val="0"/>
            </a:spcBef>
            <a:spcAft>
              <a:spcPct val="35000"/>
            </a:spcAft>
            <a:buNone/>
          </a:pPr>
          <a:r>
            <a:rPr lang="en-US" sz="1400" b="1" kern="1200" dirty="0">
              <a:solidFill>
                <a:schemeClr val="tx1"/>
              </a:solidFill>
            </a:rPr>
            <a:t>Pick up at Board of Elections </a:t>
          </a:r>
          <a:r>
            <a:rPr lang="en-US" sz="1400" b="1" kern="1200" dirty="0">
              <a:solidFill>
                <a:srgbClr val="FF0000"/>
              </a:solidFill>
            </a:rPr>
            <a:t>After </a:t>
          </a:r>
          <a:r>
            <a:rPr lang="en-US" sz="2000" b="1" kern="1200" dirty="0">
              <a:solidFill>
                <a:srgbClr val="FF0000"/>
              </a:solidFill>
            </a:rPr>
            <a:t>October 20</a:t>
          </a:r>
        </a:p>
      </dsp:txBody>
      <dsp:txXfrm>
        <a:off x="2277273" y="271511"/>
        <a:ext cx="1498476" cy="2323618"/>
      </dsp:txXfrm>
    </dsp:sp>
    <dsp:sp modelId="{DCC3AC63-53B4-4927-B461-8A5F86F6B476}">
      <dsp:nvSpPr>
        <dsp:cNvPr id="0" name=""/>
        <dsp:cNvSpPr/>
      </dsp:nvSpPr>
      <dsp:spPr>
        <a:xfrm rot="21591882">
          <a:off x="3982262" y="1233290"/>
          <a:ext cx="338973" cy="394745"/>
        </a:xfrm>
        <a:prstGeom prst="rightArrow">
          <a:avLst>
            <a:gd name="adj1" fmla="val 60000"/>
            <a:gd name="adj2" fmla="val 50000"/>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982262" y="1312359"/>
        <a:ext cx="237281" cy="236847"/>
      </dsp:txXfrm>
    </dsp:sp>
    <dsp:sp modelId="{73EDAF59-C1E4-40D1-B83C-662CAD39A0FE}">
      <dsp:nvSpPr>
        <dsp:cNvPr id="0" name=""/>
        <dsp:cNvSpPr/>
      </dsp:nvSpPr>
      <dsp:spPr>
        <a:xfrm>
          <a:off x="4461941" y="219622"/>
          <a:ext cx="1591716" cy="2416858"/>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Mail Voted Ballot Deadline:</a:t>
          </a:r>
        </a:p>
        <a:p>
          <a:pPr marL="0" lvl="0" indent="0" algn="ctr" defTabSz="622300">
            <a:lnSpc>
              <a:spcPct val="90000"/>
            </a:lnSpc>
            <a:spcBef>
              <a:spcPct val="0"/>
            </a:spcBef>
            <a:spcAft>
              <a:spcPct val="35000"/>
            </a:spcAft>
            <a:buNone/>
          </a:pPr>
          <a:r>
            <a:rPr lang="en-US" sz="1400" b="1" kern="1200" dirty="0">
              <a:solidFill>
                <a:schemeClr val="tx1"/>
              </a:solidFill>
            </a:rPr>
            <a:t>Postmarked  </a:t>
          </a:r>
          <a:r>
            <a:rPr lang="en-US" sz="1400" b="1" u="sng" kern="1200" dirty="0">
              <a:solidFill>
                <a:schemeClr val="tx1"/>
              </a:solidFill>
            </a:rPr>
            <a:t>BEFORE</a:t>
          </a:r>
        </a:p>
        <a:p>
          <a:pPr marL="0" lvl="0" indent="0" algn="ctr" defTabSz="622300">
            <a:lnSpc>
              <a:spcPct val="90000"/>
            </a:lnSpc>
            <a:spcBef>
              <a:spcPct val="0"/>
            </a:spcBef>
            <a:spcAft>
              <a:spcPct val="35000"/>
            </a:spcAft>
            <a:buNone/>
          </a:pPr>
          <a:r>
            <a:rPr lang="en-US" sz="2000" b="1" kern="1200" dirty="0">
              <a:solidFill>
                <a:schemeClr val="tx1"/>
              </a:solidFill>
            </a:rPr>
            <a:t>November 3, 2020</a:t>
          </a:r>
        </a:p>
      </dsp:txBody>
      <dsp:txXfrm>
        <a:off x="4508561" y="266242"/>
        <a:ext cx="1498476" cy="2323618"/>
      </dsp:txXfrm>
    </dsp:sp>
    <dsp:sp modelId="{E85A1BD4-BCF4-4A17-A819-8495DD1F8D84}">
      <dsp:nvSpPr>
        <dsp:cNvPr id="0" name=""/>
        <dsp:cNvSpPr/>
      </dsp:nvSpPr>
      <dsp:spPr>
        <a:xfrm>
          <a:off x="6212830" y="1230678"/>
          <a:ext cx="337443" cy="394745"/>
        </a:xfrm>
        <a:prstGeom prst="rightArrow">
          <a:avLst>
            <a:gd name="adj1" fmla="val 60000"/>
            <a:gd name="adj2" fmla="val 50000"/>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212830" y="1309627"/>
        <a:ext cx="236210" cy="236847"/>
      </dsp:txXfrm>
    </dsp:sp>
    <dsp:sp modelId="{5DE21996-BBE6-43EB-99DC-CC23CD6DDCEF}">
      <dsp:nvSpPr>
        <dsp:cNvPr id="0" name=""/>
        <dsp:cNvSpPr/>
      </dsp:nvSpPr>
      <dsp:spPr>
        <a:xfrm>
          <a:off x="6690345" y="219622"/>
          <a:ext cx="1591716" cy="2416858"/>
        </a:xfrm>
        <a:prstGeom prst="roundRect">
          <a:avLst>
            <a:gd name="adj" fmla="val 10000"/>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Maryland </a:t>
          </a:r>
        </a:p>
        <a:p>
          <a:pPr marL="0" lvl="0" indent="0" algn="ctr" defTabSz="666750">
            <a:lnSpc>
              <a:spcPct val="90000"/>
            </a:lnSpc>
            <a:spcBef>
              <a:spcPct val="0"/>
            </a:spcBef>
            <a:spcAft>
              <a:spcPct val="35000"/>
            </a:spcAft>
            <a:buNone/>
          </a:pPr>
          <a:r>
            <a:rPr lang="en-US" sz="1500" b="1" kern="1200" dirty="0">
              <a:solidFill>
                <a:schemeClr val="tx1"/>
              </a:solidFill>
            </a:rPr>
            <a:t>Early Voting Period: From Monday, October 26, through Monday, November 2, 2020 from:</a:t>
          </a:r>
        </a:p>
        <a:p>
          <a:pPr marL="0" lvl="0" indent="0" algn="ctr" defTabSz="666750">
            <a:lnSpc>
              <a:spcPct val="90000"/>
            </a:lnSpc>
            <a:spcBef>
              <a:spcPct val="0"/>
            </a:spcBef>
            <a:spcAft>
              <a:spcPct val="35000"/>
            </a:spcAft>
            <a:buNone/>
          </a:pPr>
          <a:r>
            <a:rPr lang="en-US" sz="1500" b="1" kern="1200" dirty="0">
              <a:solidFill>
                <a:schemeClr val="tx1"/>
              </a:solidFill>
            </a:rPr>
            <a:t> 8 am to 8 pm</a:t>
          </a:r>
          <a:r>
            <a:rPr lang="en-US" sz="1500" b="1" kern="1200" dirty="0"/>
            <a:t>.</a:t>
          </a:r>
        </a:p>
      </dsp:txBody>
      <dsp:txXfrm>
        <a:off x="6736965" y="266242"/>
        <a:ext cx="1498476" cy="2323618"/>
      </dsp:txXfrm>
    </dsp:sp>
    <dsp:sp modelId="{132EBDBA-1DE8-42D2-BCB9-1342843B5FCC}">
      <dsp:nvSpPr>
        <dsp:cNvPr id="0" name=""/>
        <dsp:cNvSpPr/>
      </dsp:nvSpPr>
      <dsp:spPr>
        <a:xfrm>
          <a:off x="8441233" y="1230678"/>
          <a:ext cx="337443" cy="394745"/>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441233" y="1309627"/>
        <a:ext cx="236210" cy="236847"/>
      </dsp:txXfrm>
    </dsp:sp>
    <dsp:sp modelId="{E8646892-0C19-4490-BC66-EC5EDD63A6F3}">
      <dsp:nvSpPr>
        <dsp:cNvPr id="0" name=""/>
        <dsp:cNvSpPr/>
      </dsp:nvSpPr>
      <dsp:spPr>
        <a:xfrm>
          <a:off x="8918748" y="219622"/>
          <a:ext cx="1591716" cy="2416858"/>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U.S  Election Day:</a:t>
          </a:r>
        </a:p>
        <a:p>
          <a:pPr marL="0" lvl="0" indent="0" algn="ctr" defTabSz="889000">
            <a:lnSpc>
              <a:spcPct val="90000"/>
            </a:lnSpc>
            <a:spcBef>
              <a:spcPct val="0"/>
            </a:spcBef>
            <a:spcAft>
              <a:spcPct val="35000"/>
            </a:spcAft>
            <a:buNone/>
          </a:pPr>
          <a:r>
            <a:rPr lang="en-US" sz="2000" b="1" kern="1200" dirty="0"/>
            <a:t>November 3, 2020</a:t>
          </a:r>
        </a:p>
        <a:p>
          <a:pPr marL="0" lvl="0" indent="0" algn="ctr" defTabSz="889000">
            <a:lnSpc>
              <a:spcPct val="90000"/>
            </a:lnSpc>
            <a:spcBef>
              <a:spcPct val="0"/>
            </a:spcBef>
            <a:spcAft>
              <a:spcPct val="35000"/>
            </a:spcAft>
            <a:buNone/>
          </a:pPr>
          <a:r>
            <a:rPr lang="en-US" sz="2000" b="1" kern="1200" dirty="0"/>
            <a:t>from 7 am until 8 pm</a:t>
          </a:r>
        </a:p>
      </dsp:txBody>
      <dsp:txXfrm>
        <a:off x="8965368" y="266242"/>
        <a:ext cx="1498476" cy="23236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FBA8E573-03D6-4307-A9A2-D651AEB53DB1}" type="datetimeFigureOut">
              <a:rPr lang="en-US" smtClean="0"/>
              <a:t>8/17/2020</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9182605D-FDF1-4807-A8B8-0A1BB3588985}" type="slidenum">
              <a:rPr lang="en-US" smtClean="0"/>
              <a:t>‹#›</a:t>
            </a:fld>
            <a:endParaRPr lang="en-US"/>
          </a:p>
        </p:txBody>
      </p:sp>
    </p:spTree>
    <p:extLst>
      <p:ext uri="{BB962C8B-B14F-4D97-AF65-F5344CB8AC3E}">
        <p14:creationId xmlns:p14="http://schemas.microsoft.com/office/powerpoint/2010/main" val="370074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2605D-FDF1-4807-A8B8-0A1BB3588985}" type="slidenum">
              <a:rPr lang="en-US" smtClean="0"/>
              <a:t>1</a:t>
            </a:fld>
            <a:endParaRPr lang="en-US"/>
          </a:p>
        </p:txBody>
      </p:sp>
    </p:spTree>
    <p:extLst>
      <p:ext uri="{BB962C8B-B14F-4D97-AF65-F5344CB8AC3E}">
        <p14:creationId xmlns:p14="http://schemas.microsoft.com/office/powerpoint/2010/main" val="1735841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2605D-FDF1-4807-A8B8-0A1BB3588985}" type="slidenum">
              <a:rPr lang="en-US" smtClean="0"/>
              <a:t>15</a:t>
            </a:fld>
            <a:endParaRPr lang="en-US"/>
          </a:p>
        </p:txBody>
      </p:sp>
    </p:spTree>
    <p:extLst>
      <p:ext uri="{BB962C8B-B14F-4D97-AF65-F5344CB8AC3E}">
        <p14:creationId xmlns:p14="http://schemas.microsoft.com/office/powerpoint/2010/main" val="1304833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2605D-FDF1-4807-A8B8-0A1BB3588985}" type="slidenum">
              <a:rPr lang="en-US" smtClean="0"/>
              <a:t>16</a:t>
            </a:fld>
            <a:endParaRPr lang="en-US"/>
          </a:p>
        </p:txBody>
      </p:sp>
    </p:spTree>
    <p:extLst>
      <p:ext uri="{BB962C8B-B14F-4D97-AF65-F5344CB8AC3E}">
        <p14:creationId xmlns:p14="http://schemas.microsoft.com/office/powerpoint/2010/main" val="2734762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2605D-FDF1-4807-A8B8-0A1BB3588985}" type="slidenum">
              <a:rPr lang="en-US" smtClean="0"/>
              <a:t>17</a:t>
            </a:fld>
            <a:endParaRPr lang="en-US"/>
          </a:p>
        </p:txBody>
      </p:sp>
    </p:spTree>
    <p:extLst>
      <p:ext uri="{BB962C8B-B14F-4D97-AF65-F5344CB8AC3E}">
        <p14:creationId xmlns:p14="http://schemas.microsoft.com/office/powerpoint/2010/main" val="3455060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2605D-FDF1-4807-A8B8-0A1BB3588985}" type="slidenum">
              <a:rPr lang="en-US" smtClean="0"/>
              <a:t>18</a:t>
            </a:fld>
            <a:endParaRPr lang="en-US"/>
          </a:p>
        </p:txBody>
      </p:sp>
    </p:spTree>
    <p:extLst>
      <p:ext uri="{BB962C8B-B14F-4D97-AF65-F5344CB8AC3E}">
        <p14:creationId xmlns:p14="http://schemas.microsoft.com/office/powerpoint/2010/main" val="284086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2605D-FDF1-4807-A8B8-0A1BB3588985}" type="slidenum">
              <a:rPr lang="en-US" smtClean="0"/>
              <a:t>19</a:t>
            </a:fld>
            <a:endParaRPr lang="en-US"/>
          </a:p>
        </p:txBody>
      </p:sp>
    </p:spTree>
    <p:extLst>
      <p:ext uri="{BB962C8B-B14F-4D97-AF65-F5344CB8AC3E}">
        <p14:creationId xmlns:p14="http://schemas.microsoft.com/office/powerpoint/2010/main" val="4164825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2605D-FDF1-4807-A8B8-0A1BB3588985}" type="slidenum">
              <a:rPr lang="en-US" smtClean="0"/>
              <a:t>20</a:t>
            </a:fld>
            <a:endParaRPr lang="en-US"/>
          </a:p>
        </p:txBody>
      </p:sp>
    </p:spTree>
    <p:extLst>
      <p:ext uri="{BB962C8B-B14F-4D97-AF65-F5344CB8AC3E}">
        <p14:creationId xmlns:p14="http://schemas.microsoft.com/office/powerpoint/2010/main" val="129614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2605D-FDF1-4807-A8B8-0A1BB3588985}" type="slidenum">
              <a:rPr lang="en-US" smtClean="0"/>
              <a:t>2</a:t>
            </a:fld>
            <a:endParaRPr lang="en-US"/>
          </a:p>
        </p:txBody>
      </p:sp>
    </p:spTree>
    <p:extLst>
      <p:ext uri="{BB962C8B-B14F-4D97-AF65-F5344CB8AC3E}">
        <p14:creationId xmlns:p14="http://schemas.microsoft.com/office/powerpoint/2010/main" val="1149682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2605D-FDF1-4807-A8B8-0A1BB3588985}" type="slidenum">
              <a:rPr lang="en-US" smtClean="0"/>
              <a:t>3</a:t>
            </a:fld>
            <a:endParaRPr lang="en-US"/>
          </a:p>
        </p:txBody>
      </p:sp>
    </p:spTree>
    <p:extLst>
      <p:ext uri="{BB962C8B-B14F-4D97-AF65-F5344CB8AC3E}">
        <p14:creationId xmlns:p14="http://schemas.microsoft.com/office/powerpoint/2010/main" val="365099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2605D-FDF1-4807-A8B8-0A1BB3588985}" type="slidenum">
              <a:rPr lang="en-US" smtClean="0"/>
              <a:t>4</a:t>
            </a:fld>
            <a:endParaRPr lang="en-US"/>
          </a:p>
        </p:txBody>
      </p:sp>
    </p:spTree>
    <p:extLst>
      <p:ext uri="{BB962C8B-B14F-4D97-AF65-F5344CB8AC3E}">
        <p14:creationId xmlns:p14="http://schemas.microsoft.com/office/powerpoint/2010/main" val="94013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2605D-FDF1-4807-A8B8-0A1BB3588985}" type="slidenum">
              <a:rPr lang="en-US" smtClean="0"/>
              <a:t>5</a:t>
            </a:fld>
            <a:endParaRPr lang="en-US"/>
          </a:p>
        </p:txBody>
      </p:sp>
    </p:spTree>
    <p:extLst>
      <p:ext uri="{BB962C8B-B14F-4D97-AF65-F5344CB8AC3E}">
        <p14:creationId xmlns:p14="http://schemas.microsoft.com/office/powerpoint/2010/main" val="258460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2605D-FDF1-4807-A8B8-0A1BB3588985}" type="slidenum">
              <a:rPr lang="en-US" smtClean="0"/>
              <a:t>6</a:t>
            </a:fld>
            <a:endParaRPr lang="en-US"/>
          </a:p>
        </p:txBody>
      </p:sp>
    </p:spTree>
    <p:extLst>
      <p:ext uri="{BB962C8B-B14F-4D97-AF65-F5344CB8AC3E}">
        <p14:creationId xmlns:p14="http://schemas.microsoft.com/office/powerpoint/2010/main" val="2700411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2605D-FDF1-4807-A8B8-0A1BB3588985}" type="slidenum">
              <a:rPr lang="en-US" smtClean="0"/>
              <a:t>7</a:t>
            </a:fld>
            <a:endParaRPr lang="en-US"/>
          </a:p>
        </p:txBody>
      </p:sp>
    </p:spTree>
    <p:extLst>
      <p:ext uri="{BB962C8B-B14F-4D97-AF65-F5344CB8AC3E}">
        <p14:creationId xmlns:p14="http://schemas.microsoft.com/office/powerpoint/2010/main" val="407377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2605D-FDF1-4807-A8B8-0A1BB3588985}" type="slidenum">
              <a:rPr lang="en-US" smtClean="0"/>
              <a:t>8</a:t>
            </a:fld>
            <a:endParaRPr lang="en-US"/>
          </a:p>
        </p:txBody>
      </p:sp>
    </p:spTree>
    <p:extLst>
      <p:ext uri="{BB962C8B-B14F-4D97-AF65-F5344CB8AC3E}">
        <p14:creationId xmlns:p14="http://schemas.microsoft.com/office/powerpoint/2010/main" val="852209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2605D-FDF1-4807-A8B8-0A1BB3588985}" type="slidenum">
              <a:rPr lang="en-US" smtClean="0"/>
              <a:t>9</a:t>
            </a:fld>
            <a:endParaRPr lang="en-US"/>
          </a:p>
        </p:txBody>
      </p:sp>
    </p:spTree>
    <p:extLst>
      <p:ext uri="{BB962C8B-B14F-4D97-AF65-F5344CB8AC3E}">
        <p14:creationId xmlns:p14="http://schemas.microsoft.com/office/powerpoint/2010/main" val="29815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C8C6-0D8E-4676-B88A-32B8EA115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0D7B0B-579F-495B-A810-EA6EFBD964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242B58-90F5-4C68-9BEA-DD07CF32B806}"/>
              </a:ext>
            </a:extLst>
          </p:cNvPr>
          <p:cNvSpPr>
            <a:spLocks noGrp="1"/>
          </p:cNvSpPr>
          <p:nvPr>
            <p:ph type="dt" sz="half" idx="10"/>
          </p:nvPr>
        </p:nvSpPr>
        <p:spPr/>
        <p:txBody>
          <a:bodyPr/>
          <a:lstStyle/>
          <a:p>
            <a:fld id="{142BF4E6-0B34-4164-90EA-D41D4824AB8C}" type="datetimeFigureOut">
              <a:rPr lang="en-US" smtClean="0"/>
              <a:t>8/17/2020</a:t>
            </a:fld>
            <a:endParaRPr lang="en-US"/>
          </a:p>
        </p:txBody>
      </p:sp>
      <p:sp>
        <p:nvSpPr>
          <p:cNvPr id="5" name="Footer Placeholder 4">
            <a:extLst>
              <a:ext uri="{FF2B5EF4-FFF2-40B4-BE49-F238E27FC236}">
                <a16:creationId xmlns:a16="http://schemas.microsoft.com/office/drawing/2014/main" id="{C2E1D53A-9CB2-41C4-A0DB-D06E993DD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7D16B-E73D-4B82-A4A9-A777B767E8E5}"/>
              </a:ext>
            </a:extLst>
          </p:cNvPr>
          <p:cNvSpPr>
            <a:spLocks noGrp="1"/>
          </p:cNvSpPr>
          <p:nvPr>
            <p:ph type="sldNum" sz="quarter" idx="12"/>
          </p:nvPr>
        </p:nvSpPr>
        <p:spPr/>
        <p:txBody>
          <a:bodyPr/>
          <a:lstStyle/>
          <a:p>
            <a:fld id="{2AE2719A-BE53-4A33-8139-09F89C6C737C}" type="slidenum">
              <a:rPr lang="en-US" smtClean="0"/>
              <a:t>‹#›</a:t>
            </a:fld>
            <a:endParaRPr lang="en-US"/>
          </a:p>
        </p:txBody>
      </p:sp>
    </p:spTree>
    <p:extLst>
      <p:ext uri="{BB962C8B-B14F-4D97-AF65-F5344CB8AC3E}">
        <p14:creationId xmlns:p14="http://schemas.microsoft.com/office/powerpoint/2010/main" val="1684031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2BD4-00BF-4728-88F7-14496DBE47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D3EBD9-D4DD-4635-96A1-E396BDB503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DD472-DABA-47F9-BBE8-8F4EAAC76967}"/>
              </a:ext>
            </a:extLst>
          </p:cNvPr>
          <p:cNvSpPr>
            <a:spLocks noGrp="1"/>
          </p:cNvSpPr>
          <p:nvPr>
            <p:ph type="dt" sz="half" idx="10"/>
          </p:nvPr>
        </p:nvSpPr>
        <p:spPr/>
        <p:txBody>
          <a:bodyPr/>
          <a:lstStyle/>
          <a:p>
            <a:fld id="{142BF4E6-0B34-4164-90EA-D41D4824AB8C}" type="datetimeFigureOut">
              <a:rPr lang="en-US" smtClean="0"/>
              <a:t>8/17/2020</a:t>
            </a:fld>
            <a:endParaRPr lang="en-US"/>
          </a:p>
        </p:txBody>
      </p:sp>
      <p:sp>
        <p:nvSpPr>
          <p:cNvPr id="5" name="Footer Placeholder 4">
            <a:extLst>
              <a:ext uri="{FF2B5EF4-FFF2-40B4-BE49-F238E27FC236}">
                <a16:creationId xmlns:a16="http://schemas.microsoft.com/office/drawing/2014/main" id="{783C4F36-F145-4FBB-865F-63065E926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A4CC40-FC4B-4693-968D-607C36ECDB96}"/>
              </a:ext>
            </a:extLst>
          </p:cNvPr>
          <p:cNvSpPr>
            <a:spLocks noGrp="1"/>
          </p:cNvSpPr>
          <p:nvPr>
            <p:ph type="sldNum" sz="quarter" idx="12"/>
          </p:nvPr>
        </p:nvSpPr>
        <p:spPr/>
        <p:txBody>
          <a:bodyPr/>
          <a:lstStyle/>
          <a:p>
            <a:fld id="{2AE2719A-BE53-4A33-8139-09F89C6C737C}" type="slidenum">
              <a:rPr lang="en-US" smtClean="0"/>
              <a:t>‹#›</a:t>
            </a:fld>
            <a:endParaRPr lang="en-US"/>
          </a:p>
        </p:txBody>
      </p:sp>
    </p:spTree>
    <p:extLst>
      <p:ext uri="{BB962C8B-B14F-4D97-AF65-F5344CB8AC3E}">
        <p14:creationId xmlns:p14="http://schemas.microsoft.com/office/powerpoint/2010/main" val="279373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C16CA7-C03C-495A-9FA5-FA2B0C3FDF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22F992-4319-43FB-A510-03D075F2D0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F99B1-B1EF-472D-9D0F-A28A8F787906}"/>
              </a:ext>
            </a:extLst>
          </p:cNvPr>
          <p:cNvSpPr>
            <a:spLocks noGrp="1"/>
          </p:cNvSpPr>
          <p:nvPr>
            <p:ph type="dt" sz="half" idx="10"/>
          </p:nvPr>
        </p:nvSpPr>
        <p:spPr/>
        <p:txBody>
          <a:bodyPr/>
          <a:lstStyle/>
          <a:p>
            <a:fld id="{142BF4E6-0B34-4164-90EA-D41D4824AB8C}" type="datetimeFigureOut">
              <a:rPr lang="en-US" smtClean="0"/>
              <a:t>8/17/2020</a:t>
            </a:fld>
            <a:endParaRPr lang="en-US"/>
          </a:p>
        </p:txBody>
      </p:sp>
      <p:sp>
        <p:nvSpPr>
          <p:cNvPr id="5" name="Footer Placeholder 4">
            <a:extLst>
              <a:ext uri="{FF2B5EF4-FFF2-40B4-BE49-F238E27FC236}">
                <a16:creationId xmlns:a16="http://schemas.microsoft.com/office/drawing/2014/main" id="{4259C971-D176-4EBB-8C7D-EEAC41B92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ACC6C-B521-4C67-BC1E-65A76D4DB28E}"/>
              </a:ext>
            </a:extLst>
          </p:cNvPr>
          <p:cNvSpPr>
            <a:spLocks noGrp="1"/>
          </p:cNvSpPr>
          <p:nvPr>
            <p:ph type="sldNum" sz="quarter" idx="12"/>
          </p:nvPr>
        </p:nvSpPr>
        <p:spPr/>
        <p:txBody>
          <a:bodyPr/>
          <a:lstStyle/>
          <a:p>
            <a:fld id="{2AE2719A-BE53-4A33-8139-09F89C6C737C}" type="slidenum">
              <a:rPr lang="en-US" smtClean="0"/>
              <a:t>‹#›</a:t>
            </a:fld>
            <a:endParaRPr lang="en-US"/>
          </a:p>
        </p:txBody>
      </p:sp>
    </p:spTree>
    <p:extLst>
      <p:ext uri="{BB962C8B-B14F-4D97-AF65-F5344CB8AC3E}">
        <p14:creationId xmlns:p14="http://schemas.microsoft.com/office/powerpoint/2010/main" val="336075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62CE7-CF9D-4290-B0C9-2A33CF2C61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4F7187-F4FD-4289-85E5-2414B03FAC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A56A0-D3F4-4ED5-A335-4E2A03FE9766}"/>
              </a:ext>
            </a:extLst>
          </p:cNvPr>
          <p:cNvSpPr>
            <a:spLocks noGrp="1"/>
          </p:cNvSpPr>
          <p:nvPr>
            <p:ph type="dt" sz="half" idx="10"/>
          </p:nvPr>
        </p:nvSpPr>
        <p:spPr/>
        <p:txBody>
          <a:bodyPr/>
          <a:lstStyle/>
          <a:p>
            <a:fld id="{142BF4E6-0B34-4164-90EA-D41D4824AB8C}" type="datetimeFigureOut">
              <a:rPr lang="en-US" smtClean="0"/>
              <a:t>8/17/2020</a:t>
            </a:fld>
            <a:endParaRPr lang="en-US"/>
          </a:p>
        </p:txBody>
      </p:sp>
      <p:sp>
        <p:nvSpPr>
          <p:cNvPr id="5" name="Footer Placeholder 4">
            <a:extLst>
              <a:ext uri="{FF2B5EF4-FFF2-40B4-BE49-F238E27FC236}">
                <a16:creationId xmlns:a16="http://schemas.microsoft.com/office/drawing/2014/main" id="{945534FA-2115-41CD-A933-2C201635F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F67B7-CDEF-44E5-AD0A-9B378F73C55F}"/>
              </a:ext>
            </a:extLst>
          </p:cNvPr>
          <p:cNvSpPr>
            <a:spLocks noGrp="1"/>
          </p:cNvSpPr>
          <p:nvPr>
            <p:ph type="sldNum" sz="quarter" idx="12"/>
          </p:nvPr>
        </p:nvSpPr>
        <p:spPr/>
        <p:txBody>
          <a:bodyPr/>
          <a:lstStyle/>
          <a:p>
            <a:fld id="{2AE2719A-BE53-4A33-8139-09F89C6C737C}" type="slidenum">
              <a:rPr lang="en-US" smtClean="0"/>
              <a:t>‹#›</a:t>
            </a:fld>
            <a:endParaRPr lang="en-US"/>
          </a:p>
        </p:txBody>
      </p:sp>
    </p:spTree>
    <p:extLst>
      <p:ext uri="{BB962C8B-B14F-4D97-AF65-F5344CB8AC3E}">
        <p14:creationId xmlns:p14="http://schemas.microsoft.com/office/powerpoint/2010/main" val="9374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479C-75A4-4FA8-8C67-8BB631392C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3D793D-4D3E-49FD-806F-CEBE37F273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2CADE2-4339-43D2-AC0D-93AAFA700371}"/>
              </a:ext>
            </a:extLst>
          </p:cNvPr>
          <p:cNvSpPr>
            <a:spLocks noGrp="1"/>
          </p:cNvSpPr>
          <p:nvPr>
            <p:ph type="dt" sz="half" idx="10"/>
          </p:nvPr>
        </p:nvSpPr>
        <p:spPr/>
        <p:txBody>
          <a:bodyPr/>
          <a:lstStyle/>
          <a:p>
            <a:fld id="{142BF4E6-0B34-4164-90EA-D41D4824AB8C}" type="datetimeFigureOut">
              <a:rPr lang="en-US" smtClean="0"/>
              <a:t>8/17/2020</a:t>
            </a:fld>
            <a:endParaRPr lang="en-US"/>
          </a:p>
        </p:txBody>
      </p:sp>
      <p:sp>
        <p:nvSpPr>
          <p:cNvPr id="5" name="Footer Placeholder 4">
            <a:extLst>
              <a:ext uri="{FF2B5EF4-FFF2-40B4-BE49-F238E27FC236}">
                <a16:creationId xmlns:a16="http://schemas.microsoft.com/office/drawing/2014/main" id="{FAE37F0B-2173-4A05-9D6A-4BCF3DE4CB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DF18C-2D43-4D70-93E5-9A55AE0EB4D7}"/>
              </a:ext>
            </a:extLst>
          </p:cNvPr>
          <p:cNvSpPr>
            <a:spLocks noGrp="1"/>
          </p:cNvSpPr>
          <p:nvPr>
            <p:ph type="sldNum" sz="quarter" idx="12"/>
          </p:nvPr>
        </p:nvSpPr>
        <p:spPr/>
        <p:txBody>
          <a:bodyPr/>
          <a:lstStyle/>
          <a:p>
            <a:fld id="{2AE2719A-BE53-4A33-8139-09F89C6C737C}" type="slidenum">
              <a:rPr lang="en-US" smtClean="0"/>
              <a:t>‹#›</a:t>
            </a:fld>
            <a:endParaRPr lang="en-US"/>
          </a:p>
        </p:txBody>
      </p:sp>
    </p:spTree>
    <p:extLst>
      <p:ext uri="{BB962C8B-B14F-4D97-AF65-F5344CB8AC3E}">
        <p14:creationId xmlns:p14="http://schemas.microsoft.com/office/powerpoint/2010/main" val="104746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4E7B-7E18-41E8-AB21-74E190DBCF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60D3A-60A1-4F2B-BE60-F6FF046568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ADF566-AEF5-4AAF-B98C-31680CDC75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D3A73-C77F-477B-BECB-93A56528CFCC}"/>
              </a:ext>
            </a:extLst>
          </p:cNvPr>
          <p:cNvSpPr>
            <a:spLocks noGrp="1"/>
          </p:cNvSpPr>
          <p:nvPr>
            <p:ph type="dt" sz="half" idx="10"/>
          </p:nvPr>
        </p:nvSpPr>
        <p:spPr/>
        <p:txBody>
          <a:bodyPr/>
          <a:lstStyle/>
          <a:p>
            <a:fld id="{142BF4E6-0B34-4164-90EA-D41D4824AB8C}" type="datetimeFigureOut">
              <a:rPr lang="en-US" smtClean="0"/>
              <a:t>8/17/2020</a:t>
            </a:fld>
            <a:endParaRPr lang="en-US"/>
          </a:p>
        </p:txBody>
      </p:sp>
      <p:sp>
        <p:nvSpPr>
          <p:cNvPr id="6" name="Footer Placeholder 5">
            <a:extLst>
              <a:ext uri="{FF2B5EF4-FFF2-40B4-BE49-F238E27FC236}">
                <a16:creationId xmlns:a16="http://schemas.microsoft.com/office/drawing/2014/main" id="{A82764B1-B003-40C2-B5A3-51C416C8A1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B46DE-4477-408F-A508-612A49CDF588}"/>
              </a:ext>
            </a:extLst>
          </p:cNvPr>
          <p:cNvSpPr>
            <a:spLocks noGrp="1"/>
          </p:cNvSpPr>
          <p:nvPr>
            <p:ph type="sldNum" sz="quarter" idx="12"/>
          </p:nvPr>
        </p:nvSpPr>
        <p:spPr/>
        <p:txBody>
          <a:bodyPr/>
          <a:lstStyle/>
          <a:p>
            <a:fld id="{2AE2719A-BE53-4A33-8139-09F89C6C737C}" type="slidenum">
              <a:rPr lang="en-US" smtClean="0"/>
              <a:t>‹#›</a:t>
            </a:fld>
            <a:endParaRPr lang="en-US"/>
          </a:p>
        </p:txBody>
      </p:sp>
    </p:spTree>
    <p:extLst>
      <p:ext uri="{BB962C8B-B14F-4D97-AF65-F5344CB8AC3E}">
        <p14:creationId xmlns:p14="http://schemas.microsoft.com/office/powerpoint/2010/main" val="155710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A8073-C2D6-4F9A-B474-81AE590580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BC347F-7EB6-4CF7-8950-20C38AFDD5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7FD3DB-A7D3-402A-B484-F6C29E5738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05BB20-A67C-4971-A072-266708666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2D4EBB-7B11-4B36-B10E-FCACF1CA88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CB4C6F-C673-4A38-B574-A3645CC08908}"/>
              </a:ext>
            </a:extLst>
          </p:cNvPr>
          <p:cNvSpPr>
            <a:spLocks noGrp="1"/>
          </p:cNvSpPr>
          <p:nvPr>
            <p:ph type="dt" sz="half" idx="10"/>
          </p:nvPr>
        </p:nvSpPr>
        <p:spPr/>
        <p:txBody>
          <a:bodyPr/>
          <a:lstStyle/>
          <a:p>
            <a:fld id="{142BF4E6-0B34-4164-90EA-D41D4824AB8C}" type="datetimeFigureOut">
              <a:rPr lang="en-US" smtClean="0"/>
              <a:t>8/17/2020</a:t>
            </a:fld>
            <a:endParaRPr lang="en-US"/>
          </a:p>
        </p:txBody>
      </p:sp>
      <p:sp>
        <p:nvSpPr>
          <p:cNvPr id="8" name="Footer Placeholder 7">
            <a:extLst>
              <a:ext uri="{FF2B5EF4-FFF2-40B4-BE49-F238E27FC236}">
                <a16:creationId xmlns:a16="http://schemas.microsoft.com/office/drawing/2014/main" id="{41E23E81-722E-4CCD-80E8-3498AB5969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14E5C9-C5FD-4CF6-B290-1C2B3503F618}"/>
              </a:ext>
            </a:extLst>
          </p:cNvPr>
          <p:cNvSpPr>
            <a:spLocks noGrp="1"/>
          </p:cNvSpPr>
          <p:nvPr>
            <p:ph type="sldNum" sz="quarter" idx="12"/>
          </p:nvPr>
        </p:nvSpPr>
        <p:spPr/>
        <p:txBody>
          <a:bodyPr/>
          <a:lstStyle/>
          <a:p>
            <a:fld id="{2AE2719A-BE53-4A33-8139-09F89C6C737C}" type="slidenum">
              <a:rPr lang="en-US" smtClean="0"/>
              <a:t>‹#›</a:t>
            </a:fld>
            <a:endParaRPr lang="en-US"/>
          </a:p>
        </p:txBody>
      </p:sp>
    </p:spTree>
    <p:extLst>
      <p:ext uri="{BB962C8B-B14F-4D97-AF65-F5344CB8AC3E}">
        <p14:creationId xmlns:p14="http://schemas.microsoft.com/office/powerpoint/2010/main" val="27192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5A6E-BE41-41E9-9821-AE7686F5EE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18D6F8-B5F3-484F-A666-C53A9C25863E}"/>
              </a:ext>
            </a:extLst>
          </p:cNvPr>
          <p:cNvSpPr>
            <a:spLocks noGrp="1"/>
          </p:cNvSpPr>
          <p:nvPr>
            <p:ph type="dt" sz="half" idx="10"/>
          </p:nvPr>
        </p:nvSpPr>
        <p:spPr/>
        <p:txBody>
          <a:bodyPr/>
          <a:lstStyle/>
          <a:p>
            <a:fld id="{142BF4E6-0B34-4164-90EA-D41D4824AB8C}" type="datetimeFigureOut">
              <a:rPr lang="en-US" smtClean="0"/>
              <a:t>8/17/2020</a:t>
            </a:fld>
            <a:endParaRPr lang="en-US"/>
          </a:p>
        </p:txBody>
      </p:sp>
      <p:sp>
        <p:nvSpPr>
          <p:cNvPr id="4" name="Footer Placeholder 3">
            <a:extLst>
              <a:ext uri="{FF2B5EF4-FFF2-40B4-BE49-F238E27FC236}">
                <a16:creationId xmlns:a16="http://schemas.microsoft.com/office/drawing/2014/main" id="{1638C614-D876-4189-93BC-6C2EDE00B4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54482A-48D7-4319-B868-32B1E8598B9F}"/>
              </a:ext>
            </a:extLst>
          </p:cNvPr>
          <p:cNvSpPr>
            <a:spLocks noGrp="1"/>
          </p:cNvSpPr>
          <p:nvPr>
            <p:ph type="sldNum" sz="quarter" idx="12"/>
          </p:nvPr>
        </p:nvSpPr>
        <p:spPr/>
        <p:txBody>
          <a:bodyPr/>
          <a:lstStyle/>
          <a:p>
            <a:fld id="{2AE2719A-BE53-4A33-8139-09F89C6C737C}" type="slidenum">
              <a:rPr lang="en-US" smtClean="0"/>
              <a:t>‹#›</a:t>
            </a:fld>
            <a:endParaRPr lang="en-US"/>
          </a:p>
        </p:txBody>
      </p:sp>
    </p:spTree>
    <p:extLst>
      <p:ext uri="{BB962C8B-B14F-4D97-AF65-F5344CB8AC3E}">
        <p14:creationId xmlns:p14="http://schemas.microsoft.com/office/powerpoint/2010/main" val="204288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38C852-C74A-4800-AD11-5FEAA4D9DF9C}"/>
              </a:ext>
            </a:extLst>
          </p:cNvPr>
          <p:cNvSpPr>
            <a:spLocks noGrp="1"/>
          </p:cNvSpPr>
          <p:nvPr>
            <p:ph type="dt" sz="half" idx="10"/>
          </p:nvPr>
        </p:nvSpPr>
        <p:spPr/>
        <p:txBody>
          <a:bodyPr/>
          <a:lstStyle/>
          <a:p>
            <a:fld id="{142BF4E6-0B34-4164-90EA-D41D4824AB8C}" type="datetimeFigureOut">
              <a:rPr lang="en-US" smtClean="0"/>
              <a:t>8/17/2020</a:t>
            </a:fld>
            <a:endParaRPr lang="en-US"/>
          </a:p>
        </p:txBody>
      </p:sp>
      <p:sp>
        <p:nvSpPr>
          <p:cNvPr id="3" name="Footer Placeholder 2">
            <a:extLst>
              <a:ext uri="{FF2B5EF4-FFF2-40B4-BE49-F238E27FC236}">
                <a16:creationId xmlns:a16="http://schemas.microsoft.com/office/drawing/2014/main" id="{682BB611-4F38-4D0B-B582-BEDBF9FB8F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6276AE-FA67-402B-830C-A93E7BE98BD3}"/>
              </a:ext>
            </a:extLst>
          </p:cNvPr>
          <p:cNvSpPr>
            <a:spLocks noGrp="1"/>
          </p:cNvSpPr>
          <p:nvPr>
            <p:ph type="sldNum" sz="quarter" idx="12"/>
          </p:nvPr>
        </p:nvSpPr>
        <p:spPr/>
        <p:txBody>
          <a:bodyPr/>
          <a:lstStyle/>
          <a:p>
            <a:fld id="{2AE2719A-BE53-4A33-8139-09F89C6C737C}" type="slidenum">
              <a:rPr lang="en-US" smtClean="0"/>
              <a:t>‹#›</a:t>
            </a:fld>
            <a:endParaRPr lang="en-US"/>
          </a:p>
        </p:txBody>
      </p:sp>
    </p:spTree>
    <p:extLst>
      <p:ext uri="{BB962C8B-B14F-4D97-AF65-F5344CB8AC3E}">
        <p14:creationId xmlns:p14="http://schemas.microsoft.com/office/powerpoint/2010/main" val="76438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FCDA-F6E1-4136-96D4-AD92850D4F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B98950-041B-4DA7-854F-724544687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5FCBB5-7ADC-4F26-8F69-308CB9EFA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EDC4B-8442-4924-BA59-712C76BBADFD}"/>
              </a:ext>
            </a:extLst>
          </p:cNvPr>
          <p:cNvSpPr>
            <a:spLocks noGrp="1"/>
          </p:cNvSpPr>
          <p:nvPr>
            <p:ph type="dt" sz="half" idx="10"/>
          </p:nvPr>
        </p:nvSpPr>
        <p:spPr/>
        <p:txBody>
          <a:bodyPr/>
          <a:lstStyle/>
          <a:p>
            <a:fld id="{142BF4E6-0B34-4164-90EA-D41D4824AB8C}" type="datetimeFigureOut">
              <a:rPr lang="en-US" smtClean="0"/>
              <a:t>8/17/2020</a:t>
            </a:fld>
            <a:endParaRPr lang="en-US"/>
          </a:p>
        </p:txBody>
      </p:sp>
      <p:sp>
        <p:nvSpPr>
          <p:cNvPr id="6" name="Footer Placeholder 5">
            <a:extLst>
              <a:ext uri="{FF2B5EF4-FFF2-40B4-BE49-F238E27FC236}">
                <a16:creationId xmlns:a16="http://schemas.microsoft.com/office/drawing/2014/main" id="{77F96891-B537-4912-8378-2F082CF71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13C1E-A126-4F16-882F-32DDBE208CB8}"/>
              </a:ext>
            </a:extLst>
          </p:cNvPr>
          <p:cNvSpPr>
            <a:spLocks noGrp="1"/>
          </p:cNvSpPr>
          <p:nvPr>
            <p:ph type="sldNum" sz="quarter" idx="12"/>
          </p:nvPr>
        </p:nvSpPr>
        <p:spPr/>
        <p:txBody>
          <a:bodyPr/>
          <a:lstStyle/>
          <a:p>
            <a:fld id="{2AE2719A-BE53-4A33-8139-09F89C6C737C}" type="slidenum">
              <a:rPr lang="en-US" smtClean="0"/>
              <a:t>‹#›</a:t>
            </a:fld>
            <a:endParaRPr lang="en-US"/>
          </a:p>
        </p:txBody>
      </p:sp>
    </p:spTree>
    <p:extLst>
      <p:ext uri="{BB962C8B-B14F-4D97-AF65-F5344CB8AC3E}">
        <p14:creationId xmlns:p14="http://schemas.microsoft.com/office/powerpoint/2010/main" val="224966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0E15-C28D-42B2-899B-E17EC67F96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414EEE-34B7-4005-8EA5-D8A1B80455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E43656-A4A8-4401-A82E-D89C0B92D0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C6C14A-4589-4DA0-BE73-7E9E8D6BA8AC}"/>
              </a:ext>
            </a:extLst>
          </p:cNvPr>
          <p:cNvSpPr>
            <a:spLocks noGrp="1"/>
          </p:cNvSpPr>
          <p:nvPr>
            <p:ph type="dt" sz="half" idx="10"/>
          </p:nvPr>
        </p:nvSpPr>
        <p:spPr/>
        <p:txBody>
          <a:bodyPr/>
          <a:lstStyle/>
          <a:p>
            <a:fld id="{142BF4E6-0B34-4164-90EA-D41D4824AB8C}" type="datetimeFigureOut">
              <a:rPr lang="en-US" smtClean="0"/>
              <a:t>8/17/2020</a:t>
            </a:fld>
            <a:endParaRPr lang="en-US"/>
          </a:p>
        </p:txBody>
      </p:sp>
      <p:sp>
        <p:nvSpPr>
          <p:cNvPr id="6" name="Footer Placeholder 5">
            <a:extLst>
              <a:ext uri="{FF2B5EF4-FFF2-40B4-BE49-F238E27FC236}">
                <a16:creationId xmlns:a16="http://schemas.microsoft.com/office/drawing/2014/main" id="{2792DC5F-AFA9-4030-9492-F52AD6F16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74D55-2589-4713-BA00-C6563DC9C804}"/>
              </a:ext>
            </a:extLst>
          </p:cNvPr>
          <p:cNvSpPr>
            <a:spLocks noGrp="1"/>
          </p:cNvSpPr>
          <p:nvPr>
            <p:ph type="sldNum" sz="quarter" idx="12"/>
          </p:nvPr>
        </p:nvSpPr>
        <p:spPr/>
        <p:txBody>
          <a:bodyPr/>
          <a:lstStyle/>
          <a:p>
            <a:fld id="{2AE2719A-BE53-4A33-8139-09F89C6C737C}" type="slidenum">
              <a:rPr lang="en-US" smtClean="0"/>
              <a:t>‹#›</a:t>
            </a:fld>
            <a:endParaRPr lang="en-US"/>
          </a:p>
        </p:txBody>
      </p:sp>
    </p:spTree>
    <p:extLst>
      <p:ext uri="{BB962C8B-B14F-4D97-AF65-F5344CB8AC3E}">
        <p14:creationId xmlns:p14="http://schemas.microsoft.com/office/powerpoint/2010/main" val="318031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928A6-C022-4C2A-8E81-FAAC30590B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BFC71-AAA5-42B3-8EAF-D6D27D616F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95A4A-EDD9-420D-A706-C66AAE43A6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BF4E6-0B34-4164-90EA-D41D4824AB8C}" type="datetimeFigureOut">
              <a:rPr lang="en-US" smtClean="0"/>
              <a:t>8/17/2020</a:t>
            </a:fld>
            <a:endParaRPr lang="en-US"/>
          </a:p>
        </p:txBody>
      </p:sp>
      <p:sp>
        <p:nvSpPr>
          <p:cNvPr id="5" name="Footer Placeholder 4">
            <a:extLst>
              <a:ext uri="{FF2B5EF4-FFF2-40B4-BE49-F238E27FC236}">
                <a16:creationId xmlns:a16="http://schemas.microsoft.com/office/drawing/2014/main" id="{1A20458F-67D7-4DBB-AF28-3B5AA4F43F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AA9957-16BC-4D90-A473-5E8D80F1B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2719A-BE53-4A33-8139-09F89C6C737C}" type="slidenum">
              <a:rPr lang="en-US" smtClean="0"/>
              <a:t>‹#›</a:t>
            </a:fld>
            <a:endParaRPr lang="en-US"/>
          </a:p>
        </p:txBody>
      </p:sp>
    </p:spTree>
    <p:extLst>
      <p:ext uri="{BB962C8B-B14F-4D97-AF65-F5344CB8AC3E}">
        <p14:creationId xmlns:p14="http://schemas.microsoft.com/office/powerpoint/2010/main" val="661645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m_fwKjVZaZM?feature=oembed"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0.png"/><Relationship Id="rId5" Type="http://schemas.openxmlformats.org/officeDocument/2006/relationships/diagramQuickStyle" Target="../diagrams/quickStyle1.xml"/><Relationship Id="rId10"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m_fwKjVZaZM?feature=oembed"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A533A5A-539B-4998-A504-2661A16A4B8E}"/>
              </a:ext>
            </a:extLst>
          </p:cNvPr>
          <p:cNvSpPr>
            <a:spLocks noGrp="1"/>
          </p:cNvSpPr>
          <p:nvPr>
            <p:ph type="title"/>
          </p:nvPr>
        </p:nvSpPr>
        <p:spPr>
          <a:xfrm>
            <a:off x="838200" y="176214"/>
            <a:ext cx="10515600" cy="1481188"/>
          </a:xfrm>
        </p:spPr>
        <p:txBody>
          <a:bodyPr vert="horz" lIns="91440" tIns="45720" rIns="91440" bIns="45720" rtlCol="0">
            <a:normAutofit/>
          </a:bodyPr>
          <a:lstStyle/>
          <a:p>
            <a:pPr algn="ctr"/>
            <a:r>
              <a:rPr lang="en-US" sz="4000" b="1" dirty="0">
                <a:effectLst>
                  <a:outerShdw blurRad="38100" dist="38100" dir="2700000" algn="tl">
                    <a:srgbClr val="000000">
                      <a:alpha val="43137"/>
                    </a:srgbClr>
                  </a:outerShdw>
                </a:effectLst>
                <a:latin typeface="Eras Bold ITC" panose="020B0907030504020204" pitchFamily="34" charset="0"/>
              </a:rPr>
              <a:t>Baltimore District Voter Registration Forum</a:t>
            </a:r>
          </a:p>
        </p:txBody>
      </p:sp>
      <p:pic>
        <p:nvPicPr>
          <p:cNvPr id="2" name="Online Media 1" title="&quot;I Have A Right To Vote&quot; - A Star-studded Voting Rights Anthem by Nolan Williams, Jr. (sans credits)">
            <a:hlinkClick r:id="" action="ppaction://media"/>
            <a:extLst>
              <a:ext uri="{FF2B5EF4-FFF2-40B4-BE49-F238E27FC236}">
                <a16:creationId xmlns:a16="http://schemas.microsoft.com/office/drawing/2014/main" id="{86AF8568-1598-4797-974A-D8F0423F21A2}"/>
              </a:ext>
            </a:extLst>
          </p:cNvPr>
          <p:cNvPicPr>
            <a:picLocks noGrp="1" noRot="1" noChangeAspect="1"/>
          </p:cNvPicPr>
          <p:nvPr>
            <p:ph idx="1"/>
            <a:videoFile r:link="rId1"/>
          </p:nvPr>
        </p:nvPicPr>
        <p:blipFill>
          <a:blip r:embed="rId4"/>
          <a:stretch>
            <a:fillRect/>
          </a:stretch>
        </p:blipFill>
        <p:spPr>
          <a:xfrm>
            <a:off x="447361" y="2103120"/>
            <a:ext cx="5215404" cy="2935224"/>
          </a:xfrm>
          <a:prstGeom prst="rect">
            <a:avLst/>
          </a:prstGeom>
        </p:spPr>
      </p:pic>
      <p:pic>
        <p:nvPicPr>
          <p:cNvPr id="5" name="Picture 4">
            <a:extLst>
              <a:ext uri="{FF2B5EF4-FFF2-40B4-BE49-F238E27FC236}">
                <a16:creationId xmlns:a16="http://schemas.microsoft.com/office/drawing/2014/main" id="{D9E8B8CD-887E-4548-8D58-01C7F30470CD}"/>
              </a:ext>
            </a:extLst>
          </p:cNvPr>
          <p:cNvPicPr>
            <a:picLocks noChangeAspect="1"/>
          </p:cNvPicPr>
          <p:nvPr/>
        </p:nvPicPr>
        <p:blipFill>
          <a:blip r:embed="rId5"/>
          <a:stretch>
            <a:fillRect/>
          </a:stretch>
        </p:blipFill>
        <p:spPr>
          <a:xfrm>
            <a:off x="5729354" y="1984248"/>
            <a:ext cx="5940295" cy="3230305"/>
          </a:xfrm>
          <a:prstGeom prst="rect">
            <a:avLst/>
          </a:prstGeom>
        </p:spPr>
      </p:pic>
    </p:spTree>
    <p:extLst>
      <p:ext uri="{BB962C8B-B14F-4D97-AF65-F5344CB8AC3E}">
        <p14:creationId xmlns:p14="http://schemas.microsoft.com/office/powerpoint/2010/main" val="3096018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B36CF3-347E-4713-939F-73E5A65198F5}"/>
              </a:ext>
            </a:extLst>
          </p:cNvPr>
          <p:cNvPicPr>
            <a:picLocks noChangeAspect="1"/>
          </p:cNvPicPr>
          <p:nvPr/>
        </p:nvPicPr>
        <p:blipFill>
          <a:blip r:embed="rId2"/>
          <a:stretch>
            <a:fillRect/>
          </a:stretch>
        </p:blipFill>
        <p:spPr>
          <a:xfrm>
            <a:off x="0" y="0"/>
            <a:ext cx="12192000" cy="6931152"/>
          </a:xfrm>
          <a:prstGeom prst="rect">
            <a:avLst/>
          </a:prstGeom>
        </p:spPr>
      </p:pic>
      <p:sp>
        <p:nvSpPr>
          <p:cNvPr id="2" name="TextBox 1">
            <a:extLst>
              <a:ext uri="{FF2B5EF4-FFF2-40B4-BE49-F238E27FC236}">
                <a16:creationId xmlns:a16="http://schemas.microsoft.com/office/drawing/2014/main" id="{0A970E04-D0E7-43A8-8A85-6645B04364C5}"/>
              </a:ext>
            </a:extLst>
          </p:cNvPr>
          <p:cNvSpPr txBox="1"/>
          <p:nvPr/>
        </p:nvSpPr>
        <p:spPr>
          <a:xfrm>
            <a:off x="1453896" y="610864"/>
            <a:ext cx="10012457" cy="707886"/>
          </a:xfrm>
          <a:prstGeom prst="rect">
            <a:avLst/>
          </a:prstGeom>
          <a:noFill/>
        </p:spPr>
        <p:txBody>
          <a:bodyPr wrap="square" rtlCol="0">
            <a:spAutoFit/>
          </a:bodyPr>
          <a:lstStyle/>
          <a:p>
            <a:pPr algn="ctr"/>
            <a:r>
              <a:rPr lang="en-US" sz="4000" b="1" dirty="0">
                <a:latin typeface="Arial Black" panose="020B0A04020102020204" pitchFamily="34" charset="0"/>
              </a:rPr>
              <a:t>2020 Presidential General Election</a:t>
            </a:r>
          </a:p>
        </p:txBody>
      </p:sp>
      <p:sp>
        <p:nvSpPr>
          <p:cNvPr id="4" name="TextBox 3">
            <a:extLst>
              <a:ext uri="{FF2B5EF4-FFF2-40B4-BE49-F238E27FC236}">
                <a16:creationId xmlns:a16="http://schemas.microsoft.com/office/drawing/2014/main" id="{AD84F4C5-1C6B-4792-BFE4-E0E23507D291}"/>
              </a:ext>
            </a:extLst>
          </p:cNvPr>
          <p:cNvSpPr txBox="1"/>
          <p:nvPr/>
        </p:nvSpPr>
        <p:spPr>
          <a:xfrm>
            <a:off x="1170432" y="1673352"/>
            <a:ext cx="10766948" cy="5432256"/>
          </a:xfrm>
          <a:prstGeom prst="rect">
            <a:avLst/>
          </a:prstGeom>
          <a:noFill/>
        </p:spPr>
        <p:txBody>
          <a:bodyPr wrap="square" rtlCol="0">
            <a:spAutoFit/>
          </a:bodyPr>
          <a:lstStyle/>
          <a:p>
            <a:pPr marL="342900" indent="-342900">
              <a:buFont typeface="Arial" panose="020B0604020202020204" pitchFamily="34" charset="0"/>
              <a:buChar char="•"/>
            </a:pPr>
            <a:r>
              <a:rPr lang="en-US" sz="2400" b="1" dirty="0"/>
              <a:t>Voters can either vote by mail-in ballot, vote in person during early voting or on election day.</a:t>
            </a:r>
          </a:p>
          <a:p>
            <a:endParaRPr lang="en-US" sz="1100" b="1" dirty="0"/>
          </a:p>
          <a:p>
            <a:pPr marL="342900" indent="-342900">
              <a:buFont typeface="Arial" panose="020B0604020202020204" pitchFamily="34" charset="0"/>
              <a:buChar char="•"/>
            </a:pPr>
            <a:r>
              <a:rPr lang="en-US" sz="2400" b="1" dirty="0"/>
              <a:t>Early voting starts on Monday October 26, 2020 and goes through Monday, November 2, 2020. Early Voting sites are open from 7 am until 8 pm daily. Anyone in line at 8 pm will be allowed to vote.</a:t>
            </a:r>
          </a:p>
          <a:p>
            <a:endParaRPr lang="en-US" sz="1200" b="1" dirty="0"/>
          </a:p>
          <a:p>
            <a:pPr marL="342900" indent="-342900">
              <a:buFont typeface="Arial" panose="020B0604020202020204" pitchFamily="34" charset="0"/>
              <a:buChar char="•"/>
            </a:pPr>
            <a:r>
              <a:rPr lang="en-US" sz="2400" b="1" dirty="0"/>
              <a:t>On election day, voters can vote at any election day vote center in the county in which you live. (The list of election day vote centers will be updated as it is finalized and posted on the Maryland State Board of Elections website.)</a:t>
            </a:r>
          </a:p>
          <a:p>
            <a:endParaRPr lang="en-US" sz="1200" b="1" dirty="0"/>
          </a:p>
          <a:p>
            <a:pPr marL="342900" indent="-342900">
              <a:buFont typeface="Arial" panose="020B0604020202020204" pitchFamily="34" charset="0"/>
              <a:buChar char="•"/>
            </a:pPr>
            <a:r>
              <a:rPr lang="en-US" sz="2400" b="1" dirty="0"/>
              <a:t>On election day, vote centers are open from 7 am until 8 pm. Anyone in line at 8 pm will be allowed to vote.</a:t>
            </a:r>
          </a:p>
          <a:p>
            <a:endParaRPr lang="en-US" sz="1200" b="1" dirty="0"/>
          </a:p>
          <a:p>
            <a:pPr marL="342900" indent="-342900">
              <a:buFont typeface="Arial" panose="020B0604020202020204" pitchFamily="34" charset="0"/>
              <a:buChar char="•"/>
            </a:pPr>
            <a:r>
              <a:rPr lang="en-US" sz="2400" b="1" dirty="0"/>
              <a:t>Voters unable to vote during early voting or on election day, may vote by mail in ballot.</a:t>
            </a:r>
          </a:p>
        </p:txBody>
      </p:sp>
      <p:sp>
        <p:nvSpPr>
          <p:cNvPr id="5" name="TextBox 4">
            <a:extLst>
              <a:ext uri="{FF2B5EF4-FFF2-40B4-BE49-F238E27FC236}">
                <a16:creationId xmlns:a16="http://schemas.microsoft.com/office/drawing/2014/main" id="{D6121F79-28E4-4E5D-B3DA-E5D895BBFBD2}"/>
              </a:ext>
            </a:extLst>
          </p:cNvPr>
          <p:cNvSpPr txBox="1"/>
          <p:nvPr/>
        </p:nvSpPr>
        <p:spPr>
          <a:xfrm>
            <a:off x="105156" y="216778"/>
            <a:ext cx="1229868" cy="923330"/>
          </a:xfrm>
          <a:prstGeom prst="rect">
            <a:avLst/>
          </a:prstGeom>
          <a:noFill/>
        </p:spPr>
        <p:txBody>
          <a:bodyPr wrap="square" rtlCol="0">
            <a:spAutoFit/>
          </a:bodyPr>
          <a:lstStyle/>
          <a:p>
            <a:r>
              <a:rPr lang="en-US" dirty="0"/>
              <a:t>Janet Ross, Board of Elections</a:t>
            </a:r>
          </a:p>
        </p:txBody>
      </p:sp>
    </p:spTree>
    <p:extLst>
      <p:ext uri="{BB962C8B-B14F-4D97-AF65-F5344CB8AC3E}">
        <p14:creationId xmlns:p14="http://schemas.microsoft.com/office/powerpoint/2010/main" val="266963732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B36CF3-347E-4713-939F-73E5A65198F5}"/>
              </a:ext>
            </a:extLst>
          </p:cNvPr>
          <p:cNvPicPr>
            <a:picLocks noChangeAspect="1"/>
          </p:cNvPicPr>
          <p:nvPr/>
        </p:nvPicPr>
        <p:blipFill>
          <a:blip r:embed="rId2"/>
          <a:stretch>
            <a:fillRect/>
          </a:stretch>
        </p:blipFill>
        <p:spPr>
          <a:xfrm>
            <a:off x="0" y="11151"/>
            <a:ext cx="12192000" cy="6846849"/>
          </a:xfrm>
          <a:prstGeom prst="rect">
            <a:avLst/>
          </a:prstGeom>
        </p:spPr>
      </p:pic>
      <p:sp>
        <p:nvSpPr>
          <p:cNvPr id="4" name="TextBox 3">
            <a:extLst>
              <a:ext uri="{FF2B5EF4-FFF2-40B4-BE49-F238E27FC236}">
                <a16:creationId xmlns:a16="http://schemas.microsoft.com/office/drawing/2014/main" id="{74F2BC9C-DA93-4C81-9E44-0BEFB8BB2DB9}"/>
              </a:ext>
            </a:extLst>
          </p:cNvPr>
          <p:cNvSpPr txBox="1"/>
          <p:nvPr/>
        </p:nvSpPr>
        <p:spPr>
          <a:xfrm>
            <a:off x="2980944" y="301752"/>
            <a:ext cx="7141464" cy="1015663"/>
          </a:xfrm>
          <a:prstGeom prst="rect">
            <a:avLst/>
          </a:prstGeom>
          <a:noFill/>
        </p:spPr>
        <p:txBody>
          <a:bodyPr wrap="square" rtlCol="0">
            <a:spAutoFit/>
          </a:bodyPr>
          <a:lstStyle/>
          <a:p>
            <a:pPr algn="ctr"/>
            <a:r>
              <a:rPr lang="en-US" sz="6000" b="1" dirty="0">
                <a:latin typeface="Arial Black" panose="020B0A04020102020204" pitchFamily="34" charset="0"/>
              </a:rPr>
              <a:t>Vote By Mail </a:t>
            </a:r>
          </a:p>
        </p:txBody>
      </p:sp>
      <p:sp>
        <p:nvSpPr>
          <p:cNvPr id="6" name="TextBox 5">
            <a:extLst>
              <a:ext uri="{FF2B5EF4-FFF2-40B4-BE49-F238E27FC236}">
                <a16:creationId xmlns:a16="http://schemas.microsoft.com/office/drawing/2014/main" id="{9D6DB42F-CCBE-4A2C-AA76-B52F979926FE}"/>
              </a:ext>
            </a:extLst>
          </p:cNvPr>
          <p:cNvSpPr txBox="1"/>
          <p:nvPr/>
        </p:nvSpPr>
        <p:spPr>
          <a:xfrm>
            <a:off x="1188720" y="1724948"/>
            <a:ext cx="10835640" cy="5062924"/>
          </a:xfrm>
          <a:prstGeom prst="rect">
            <a:avLst/>
          </a:prstGeom>
          <a:noFill/>
        </p:spPr>
        <p:txBody>
          <a:bodyPr wrap="square">
            <a:spAutoFit/>
          </a:bodyPr>
          <a:lstStyle/>
          <a:p>
            <a:pPr marL="285750" indent="-285750">
              <a:buFont typeface="Arial" panose="020B0604020202020204" pitchFamily="34" charset="0"/>
              <a:buChar char="•"/>
            </a:pPr>
            <a:r>
              <a:rPr lang="en-US" sz="1900" dirty="0">
                <a:latin typeface="Arial Rounded MT Bold" panose="020F0704030504030204" pitchFamily="34" charset="0"/>
                <a:cs typeface="Arial" panose="020B0604020202020204" pitchFamily="34" charset="0"/>
              </a:rPr>
              <a:t>There are three ways a voter can request a mail-in ballot. </a:t>
            </a:r>
          </a:p>
          <a:p>
            <a:pPr marL="742950" lvl="1" indent="-285750">
              <a:buFont typeface="Arial" panose="020B0604020202020204" pitchFamily="34" charset="0"/>
              <a:buChar char="•"/>
            </a:pPr>
            <a:r>
              <a:rPr lang="en-US" sz="1900" dirty="0">
                <a:latin typeface="Arial Rounded MT Bold" panose="020F0704030504030204" pitchFamily="34" charset="0"/>
                <a:cs typeface="Arial" panose="020B0604020202020204" pitchFamily="34" charset="0"/>
              </a:rPr>
              <a:t>Online if you have a Maryland’s driver’s license or MVA-issued ID card</a:t>
            </a:r>
          </a:p>
          <a:p>
            <a:pPr marL="742950" lvl="1" indent="-285750">
              <a:buFont typeface="Arial" panose="020B0604020202020204" pitchFamily="34" charset="0"/>
              <a:buChar char="•"/>
            </a:pPr>
            <a:r>
              <a:rPr lang="en-US" sz="1900" dirty="0">
                <a:latin typeface="Arial Rounded MT Bold" panose="020F0704030504030204" pitchFamily="34" charset="0"/>
                <a:cs typeface="Arial" panose="020B0604020202020204" pitchFamily="34" charset="0"/>
              </a:rPr>
              <a:t>Text VBM to 77788 (link is received to the online database above)</a:t>
            </a:r>
          </a:p>
          <a:p>
            <a:pPr marL="742950" lvl="1" indent="-285750">
              <a:buFont typeface="Arial" panose="020B0604020202020204" pitchFamily="34" charset="0"/>
              <a:buChar char="•"/>
            </a:pPr>
            <a:endParaRPr lang="en-US" sz="1900" dirty="0">
              <a:latin typeface="Arial Rounded MT Bold" panose="020F0704030504030204" pitchFamily="34" charset="0"/>
              <a:cs typeface="Arial" panose="020B0604020202020204" pitchFamily="34" charset="0"/>
            </a:endParaRPr>
          </a:p>
          <a:p>
            <a:pPr marL="285750" indent="-285750">
              <a:buFont typeface="Arial" panose="020B0604020202020204" pitchFamily="34" charset="0"/>
              <a:buChar char="•"/>
            </a:pPr>
            <a:r>
              <a:rPr lang="en-US" sz="1900" dirty="0">
                <a:latin typeface="Arial Rounded MT Bold" panose="020F0704030504030204" pitchFamily="34" charset="0"/>
                <a:cs typeface="Arial" panose="020B0604020202020204" pitchFamily="34" charset="0"/>
              </a:rPr>
              <a:t>Complete and return the mail-in ballot application form below. Read the instructions, enter the required information, print the form, sign it, and return it to your local board of elections. The form can be returned by mail, fax, or email (scanned as an attachment).</a:t>
            </a:r>
          </a:p>
          <a:p>
            <a:pPr marL="742950" lvl="1" indent="-285750">
              <a:buFont typeface="Arial" panose="020B0604020202020204" pitchFamily="34" charset="0"/>
              <a:buChar char="•"/>
            </a:pPr>
            <a:r>
              <a:rPr lang="en-US" sz="1900" dirty="0">
                <a:latin typeface="Arial Rounded MT Bold" panose="020F0704030504030204" pitchFamily="34" charset="0"/>
                <a:cs typeface="Arial" panose="020B0604020202020204" pitchFamily="34" charset="0"/>
              </a:rPr>
              <a:t>Mail-in ballot application for 2020 elections (PDF)</a:t>
            </a:r>
          </a:p>
          <a:p>
            <a:pPr lvl="1"/>
            <a:endParaRPr lang="en-US" sz="1900" dirty="0">
              <a:latin typeface="Arial Rounded MT Bold" panose="020F0704030504030204" pitchFamily="34" charset="0"/>
              <a:cs typeface="Arial" panose="020B0604020202020204" pitchFamily="34" charset="0"/>
            </a:endParaRPr>
          </a:p>
          <a:p>
            <a:pPr marL="285750" indent="-285750">
              <a:buFont typeface="Arial" panose="020B0604020202020204" pitchFamily="34" charset="0"/>
              <a:buChar char="•"/>
            </a:pPr>
            <a:r>
              <a:rPr lang="en-US" sz="1900" dirty="0">
                <a:latin typeface="Arial Rounded MT Bold" panose="020F0704030504030204" pitchFamily="34" charset="0"/>
                <a:cs typeface="Arial" panose="020B0604020202020204" pitchFamily="34" charset="0"/>
              </a:rPr>
              <a:t>Go to your local board of elections and fill out and turn in the form.</a:t>
            </a:r>
          </a:p>
          <a:p>
            <a:endParaRPr lang="en-US" sz="1900" dirty="0">
              <a:latin typeface="Arial Rounded MT Bold" panose="020F0704030504030204" pitchFamily="34" charset="0"/>
              <a:cs typeface="Arial" panose="020B0604020202020204" pitchFamily="34" charset="0"/>
            </a:endParaRPr>
          </a:p>
          <a:p>
            <a:pPr marL="285750" indent="-285750">
              <a:buFont typeface="Arial" panose="020B0604020202020204" pitchFamily="34" charset="0"/>
              <a:buChar char="•"/>
            </a:pPr>
            <a:r>
              <a:rPr lang="en-US" sz="1900" dirty="0">
                <a:latin typeface="Arial Rounded MT Bold" panose="020F0704030504030204" pitchFamily="34" charset="0"/>
                <a:cs typeface="Arial" panose="020B0604020202020204" pitchFamily="34" charset="0"/>
              </a:rPr>
              <a:t>During the week of August 24</a:t>
            </a:r>
            <a:r>
              <a:rPr lang="en-US" sz="1900" baseline="30000" dirty="0">
                <a:latin typeface="Arial Rounded MT Bold" panose="020F0704030504030204" pitchFamily="34" charset="0"/>
                <a:cs typeface="Arial" panose="020B0604020202020204" pitchFamily="34" charset="0"/>
              </a:rPr>
              <a:t>th</a:t>
            </a:r>
            <a:r>
              <a:rPr lang="en-US" sz="1900" dirty="0">
                <a:latin typeface="Arial Rounded MT Bold" panose="020F0704030504030204" pitchFamily="34" charset="0"/>
                <a:cs typeface="Arial" panose="020B0604020202020204" pitchFamily="34" charset="0"/>
              </a:rPr>
              <a:t>, all registered voters who haven’t already requested a mail-in ballot will receive the Mail-in ballot application in the mail.</a:t>
            </a:r>
          </a:p>
          <a:p>
            <a:pPr marL="285750" indent="-285750">
              <a:buFont typeface="Arial" panose="020B0604020202020204" pitchFamily="34" charset="0"/>
              <a:buChar char="•"/>
            </a:pPr>
            <a:endParaRPr lang="en-US" sz="1900" dirty="0">
              <a:latin typeface="Arial Rounded MT Bold" panose="020F0704030504030204" pitchFamily="34" charset="0"/>
              <a:cs typeface="Arial" panose="020B0604020202020204" pitchFamily="34" charset="0"/>
            </a:endParaRPr>
          </a:p>
          <a:p>
            <a:pPr marL="285750" indent="-285750">
              <a:buFont typeface="Arial" panose="020B0604020202020204" pitchFamily="34" charset="0"/>
              <a:buChar char="•"/>
            </a:pPr>
            <a:r>
              <a:rPr lang="en-US" sz="1900" dirty="0">
                <a:latin typeface="Arial Rounded MT Bold" panose="020F0704030504030204" pitchFamily="34" charset="0"/>
                <a:cs typeface="Arial" panose="020B0604020202020204" pitchFamily="34" charset="0"/>
              </a:rPr>
              <a:t>If a voter already submitted a form, they do not need to submit another one. The voter can use the State’s Voter Look-Up website to check that their request was received and processed.</a:t>
            </a:r>
          </a:p>
        </p:txBody>
      </p:sp>
      <p:sp>
        <p:nvSpPr>
          <p:cNvPr id="8" name="TextBox 7">
            <a:extLst>
              <a:ext uri="{FF2B5EF4-FFF2-40B4-BE49-F238E27FC236}">
                <a16:creationId xmlns:a16="http://schemas.microsoft.com/office/drawing/2014/main" id="{460FF884-1C84-4F1E-AB37-1803652E4684}"/>
              </a:ext>
            </a:extLst>
          </p:cNvPr>
          <p:cNvSpPr txBox="1"/>
          <p:nvPr/>
        </p:nvSpPr>
        <p:spPr>
          <a:xfrm>
            <a:off x="105156" y="216778"/>
            <a:ext cx="1229868" cy="923330"/>
          </a:xfrm>
          <a:prstGeom prst="rect">
            <a:avLst/>
          </a:prstGeom>
          <a:noFill/>
        </p:spPr>
        <p:txBody>
          <a:bodyPr wrap="square" rtlCol="0">
            <a:spAutoFit/>
          </a:bodyPr>
          <a:lstStyle/>
          <a:p>
            <a:r>
              <a:rPr lang="en-US" dirty="0"/>
              <a:t>Janet Ross, Board of Elections</a:t>
            </a:r>
          </a:p>
        </p:txBody>
      </p:sp>
    </p:spTree>
    <p:extLst>
      <p:ext uri="{BB962C8B-B14F-4D97-AF65-F5344CB8AC3E}">
        <p14:creationId xmlns:p14="http://schemas.microsoft.com/office/powerpoint/2010/main" val="2438059640"/>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B36CF3-347E-4713-939F-73E5A65198F5}"/>
              </a:ext>
            </a:extLst>
          </p:cNvPr>
          <p:cNvPicPr>
            <a:picLocks noChangeAspect="1"/>
          </p:cNvPicPr>
          <p:nvPr/>
        </p:nvPicPr>
        <p:blipFill>
          <a:blip r:embed="rId2"/>
          <a:stretch>
            <a:fillRect/>
          </a:stretch>
        </p:blipFill>
        <p:spPr>
          <a:xfrm>
            <a:off x="0" y="11150"/>
            <a:ext cx="12192000" cy="6846849"/>
          </a:xfrm>
          <a:prstGeom prst="rect">
            <a:avLst/>
          </a:prstGeom>
        </p:spPr>
      </p:pic>
      <p:pic>
        <p:nvPicPr>
          <p:cNvPr id="4" name="Picture 3">
            <a:extLst>
              <a:ext uri="{FF2B5EF4-FFF2-40B4-BE49-F238E27FC236}">
                <a16:creationId xmlns:a16="http://schemas.microsoft.com/office/drawing/2014/main" id="{5FA68134-0E0C-4B8E-AB4F-3A2A8368ED95}"/>
              </a:ext>
            </a:extLst>
          </p:cNvPr>
          <p:cNvPicPr>
            <a:picLocks noChangeAspect="1"/>
          </p:cNvPicPr>
          <p:nvPr/>
        </p:nvPicPr>
        <p:blipFill>
          <a:blip r:embed="rId3"/>
          <a:stretch>
            <a:fillRect/>
          </a:stretch>
        </p:blipFill>
        <p:spPr>
          <a:xfrm>
            <a:off x="1808356" y="1784636"/>
            <a:ext cx="8575288" cy="5073364"/>
          </a:xfrm>
          <a:prstGeom prst="rect">
            <a:avLst/>
          </a:prstGeom>
        </p:spPr>
      </p:pic>
      <p:sp>
        <p:nvSpPr>
          <p:cNvPr id="5" name="TextBox 4">
            <a:extLst>
              <a:ext uri="{FF2B5EF4-FFF2-40B4-BE49-F238E27FC236}">
                <a16:creationId xmlns:a16="http://schemas.microsoft.com/office/drawing/2014/main" id="{F81E90C1-40F6-4382-91A2-06942756FB5E}"/>
              </a:ext>
            </a:extLst>
          </p:cNvPr>
          <p:cNvSpPr txBox="1"/>
          <p:nvPr/>
        </p:nvSpPr>
        <p:spPr>
          <a:xfrm>
            <a:off x="2044390" y="490654"/>
            <a:ext cx="8716537" cy="892552"/>
          </a:xfrm>
          <a:prstGeom prst="rect">
            <a:avLst/>
          </a:prstGeom>
          <a:noFill/>
        </p:spPr>
        <p:txBody>
          <a:bodyPr wrap="square" rtlCol="0">
            <a:spAutoFit/>
          </a:bodyPr>
          <a:lstStyle/>
          <a:p>
            <a:pPr algn="ctr"/>
            <a:endParaRPr lang="en-US" sz="800" b="0" i="0" u="none" strike="noStrike" baseline="0" dirty="0">
              <a:solidFill>
                <a:srgbClr val="000000"/>
              </a:solidFill>
              <a:latin typeface="Arial Black" panose="020B0A04020102020204" pitchFamily="34" charset="0"/>
            </a:endParaRPr>
          </a:p>
          <a:p>
            <a:pPr marR="74990" algn="ctr"/>
            <a:r>
              <a:rPr lang="en-US" sz="4400" b="1" i="0" u="none" strike="noStrike" baseline="0" dirty="0">
                <a:latin typeface="Arial Black" panose="020B0A04020102020204" pitchFamily="34" charset="0"/>
              </a:rPr>
              <a:t>Voter Lookup</a:t>
            </a:r>
            <a:endParaRPr lang="en-US" sz="4400" dirty="0"/>
          </a:p>
        </p:txBody>
      </p:sp>
      <p:sp>
        <p:nvSpPr>
          <p:cNvPr id="7" name="TextBox 6">
            <a:extLst>
              <a:ext uri="{FF2B5EF4-FFF2-40B4-BE49-F238E27FC236}">
                <a16:creationId xmlns:a16="http://schemas.microsoft.com/office/drawing/2014/main" id="{F5EFB1B3-FE52-47B0-BAB4-7959FCB4C52C}"/>
              </a:ext>
            </a:extLst>
          </p:cNvPr>
          <p:cNvSpPr txBox="1"/>
          <p:nvPr/>
        </p:nvSpPr>
        <p:spPr>
          <a:xfrm>
            <a:off x="105156" y="216778"/>
            <a:ext cx="1229868" cy="923330"/>
          </a:xfrm>
          <a:prstGeom prst="rect">
            <a:avLst/>
          </a:prstGeom>
          <a:noFill/>
        </p:spPr>
        <p:txBody>
          <a:bodyPr wrap="square" rtlCol="0">
            <a:spAutoFit/>
          </a:bodyPr>
          <a:lstStyle/>
          <a:p>
            <a:r>
              <a:rPr lang="en-US" dirty="0"/>
              <a:t>Janet Ross, Board of Elections</a:t>
            </a:r>
          </a:p>
        </p:txBody>
      </p:sp>
    </p:spTree>
    <p:extLst>
      <p:ext uri="{BB962C8B-B14F-4D97-AF65-F5344CB8AC3E}">
        <p14:creationId xmlns:p14="http://schemas.microsoft.com/office/powerpoint/2010/main" val="2425972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B36CF3-347E-4713-939F-73E5A65198F5}"/>
              </a:ext>
            </a:extLst>
          </p:cNvPr>
          <p:cNvPicPr>
            <a:picLocks noChangeAspect="1"/>
          </p:cNvPicPr>
          <p:nvPr/>
        </p:nvPicPr>
        <p:blipFill>
          <a:blip r:embed="rId2"/>
          <a:stretch>
            <a:fillRect/>
          </a:stretch>
        </p:blipFill>
        <p:spPr>
          <a:xfrm>
            <a:off x="0" y="11150"/>
            <a:ext cx="12192000" cy="6846849"/>
          </a:xfrm>
          <a:prstGeom prst="rect">
            <a:avLst/>
          </a:prstGeom>
        </p:spPr>
      </p:pic>
      <p:sp>
        <p:nvSpPr>
          <p:cNvPr id="4" name="TextBox 3">
            <a:extLst>
              <a:ext uri="{FF2B5EF4-FFF2-40B4-BE49-F238E27FC236}">
                <a16:creationId xmlns:a16="http://schemas.microsoft.com/office/drawing/2014/main" id="{8F333F9C-4CAF-462B-9225-244D671BB277}"/>
              </a:ext>
            </a:extLst>
          </p:cNvPr>
          <p:cNvSpPr txBox="1"/>
          <p:nvPr/>
        </p:nvSpPr>
        <p:spPr>
          <a:xfrm>
            <a:off x="3152394" y="471693"/>
            <a:ext cx="6158484" cy="784830"/>
          </a:xfrm>
          <a:prstGeom prst="rect">
            <a:avLst/>
          </a:prstGeom>
          <a:noFill/>
        </p:spPr>
        <p:txBody>
          <a:bodyPr wrap="square">
            <a:spAutoFit/>
          </a:bodyPr>
          <a:lstStyle/>
          <a:p>
            <a:pPr algn="l"/>
            <a:endParaRPr lang="en-US" sz="1200" b="0" i="0" u="none" strike="noStrike" baseline="0" dirty="0">
              <a:solidFill>
                <a:srgbClr val="000000"/>
              </a:solidFill>
              <a:latin typeface="Arial Black" panose="020B0A04020102020204" pitchFamily="34" charset="0"/>
            </a:endParaRPr>
          </a:p>
          <a:p>
            <a:pPr marR="45400" algn="l"/>
            <a:r>
              <a:rPr lang="en-US" sz="3300" b="1" i="0" u="none" strike="noStrike" baseline="0" dirty="0">
                <a:latin typeface="Arial Black" panose="020B0A04020102020204" pitchFamily="34" charset="0"/>
              </a:rPr>
              <a:t>Voter Lookup (cont’d)</a:t>
            </a:r>
            <a:endParaRPr lang="en-US" dirty="0"/>
          </a:p>
        </p:txBody>
      </p:sp>
      <p:pic>
        <p:nvPicPr>
          <p:cNvPr id="6" name="Picture 5">
            <a:extLst>
              <a:ext uri="{FF2B5EF4-FFF2-40B4-BE49-F238E27FC236}">
                <a16:creationId xmlns:a16="http://schemas.microsoft.com/office/drawing/2014/main" id="{7F189FD4-87E0-4273-AC88-A2A26E6A32AE}"/>
              </a:ext>
            </a:extLst>
          </p:cNvPr>
          <p:cNvPicPr>
            <a:picLocks noChangeAspect="1"/>
          </p:cNvPicPr>
          <p:nvPr/>
        </p:nvPicPr>
        <p:blipFill>
          <a:blip r:embed="rId3"/>
          <a:stretch>
            <a:fillRect/>
          </a:stretch>
        </p:blipFill>
        <p:spPr>
          <a:xfrm>
            <a:off x="2698596" y="1761018"/>
            <a:ext cx="7638584" cy="5096981"/>
          </a:xfrm>
          <a:prstGeom prst="rect">
            <a:avLst/>
          </a:prstGeom>
        </p:spPr>
      </p:pic>
      <p:sp>
        <p:nvSpPr>
          <p:cNvPr id="8" name="TextBox 7">
            <a:extLst>
              <a:ext uri="{FF2B5EF4-FFF2-40B4-BE49-F238E27FC236}">
                <a16:creationId xmlns:a16="http://schemas.microsoft.com/office/drawing/2014/main" id="{773227FE-0D5E-48FC-8BA3-35D5C1093326}"/>
              </a:ext>
            </a:extLst>
          </p:cNvPr>
          <p:cNvSpPr txBox="1"/>
          <p:nvPr/>
        </p:nvSpPr>
        <p:spPr>
          <a:xfrm>
            <a:off x="105156" y="216778"/>
            <a:ext cx="1229868" cy="923330"/>
          </a:xfrm>
          <a:prstGeom prst="rect">
            <a:avLst/>
          </a:prstGeom>
          <a:noFill/>
        </p:spPr>
        <p:txBody>
          <a:bodyPr wrap="square" rtlCol="0">
            <a:spAutoFit/>
          </a:bodyPr>
          <a:lstStyle/>
          <a:p>
            <a:r>
              <a:rPr lang="en-US" dirty="0"/>
              <a:t>Janet Ross, Board of Elections</a:t>
            </a:r>
          </a:p>
        </p:txBody>
      </p:sp>
    </p:spTree>
    <p:extLst>
      <p:ext uri="{BB962C8B-B14F-4D97-AF65-F5344CB8AC3E}">
        <p14:creationId xmlns:p14="http://schemas.microsoft.com/office/powerpoint/2010/main" val="3625131396"/>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B36CF3-347E-4713-939F-73E5A65198F5}"/>
              </a:ext>
            </a:extLst>
          </p:cNvPr>
          <p:cNvPicPr>
            <a:picLocks noChangeAspect="1"/>
          </p:cNvPicPr>
          <p:nvPr/>
        </p:nvPicPr>
        <p:blipFill>
          <a:blip r:embed="rId2"/>
          <a:stretch>
            <a:fillRect/>
          </a:stretch>
        </p:blipFill>
        <p:spPr>
          <a:xfrm>
            <a:off x="0" y="11150"/>
            <a:ext cx="12192000" cy="6846849"/>
          </a:xfrm>
          <a:prstGeom prst="rect">
            <a:avLst/>
          </a:prstGeom>
        </p:spPr>
      </p:pic>
      <p:sp>
        <p:nvSpPr>
          <p:cNvPr id="4" name="TextBox 3">
            <a:extLst>
              <a:ext uri="{FF2B5EF4-FFF2-40B4-BE49-F238E27FC236}">
                <a16:creationId xmlns:a16="http://schemas.microsoft.com/office/drawing/2014/main" id="{66AC1976-66F0-4AF0-8603-0A5476D8E1D0}"/>
              </a:ext>
            </a:extLst>
          </p:cNvPr>
          <p:cNvSpPr txBox="1"/>
          <p:nvPr/>
        </p:nvSpPr>
        <p:spPr>
          <a:xfrm>
            <a:off x="2231136" y="252013"/>
            <a:ext cx="8650224" cy="800219"/>
          </a:xfrm>
          <a:prstGeom prst="rect">
            <a:avLst/>
          </a:prstGeom>
          <a:noFill/>
        </p:spPr>
        <p:txBody>
          <a:bodyPr wrap="square">
            <a:spAutoFit/>
          </a:bodyPr>
          <a:lstStyle/>
          <a:p>
            <a:pPr algn="l"/>
            <a:endParaRPr lang="en-US" sz="1400" b="0" i="0" u="none" strike="noStrike" baseline="0" dirty="0">
              <a:solidFill>
                <a:srgbClr val="000000"/>
              </a:solidFill>
              <a:latin typeface="Arial" panose="020B0604020202020204" pitchFamily="34" charset="0"/>
            </a:endParaRPr>
          </a:p>
          <a:p>
            <a:pPr marR="14290" algn="l"/>
            <a:r>
              <a:rPr lang="en-US" sz="3200" b="1" i="0" u="none" strike="noStrike" baseline="0" dirty="0">
                <a:latin typeface="Arial" panose="020B0604020202020204" pitchFamily="34" charset="0"/>
              </a:rPr>
              <a:t>Restoration of Voting Rights in Maryland</a:t>
            </a:r>
            <a:endParaRPr lang="en-US" sz="2000" dirty="0"/>
          </a:p>
        </p:txBody>
      </p:sp>
      <p:sp>
        <p:nvSpPr>
          <p:cNvPr id="6" name="TextBox 5">
            <a:extLst>
              <a:ext uri="{FF2B5EF4-FFF2-40B4-BE49-F238E27FC236}">
                <a16:creationId xmlns:a16="http://schemas.microsoft.com/office/drawing/2014/main" id="{7122A4E5-F8DE-4EB3-A960-5C3B9D93F6F6}"/>
              </a:ext>
            </a:extLst>
          </p:cNvPr>
          <p:cNvSpPr txBox="1"/>
          <p:nvPr/>
        </p:nvSpPr>
        <p:spPr>
          <a:xfrm>
            <a:off x="1371600" y="1755648"/>
            <a:ext cx="9665208" cy="4832092"/>
          </a:xfrm>
          <a:prstGeom prst="rect">
            <a:avLst/>
          </a:prstGeom>
          <a:noFill/>
        </p:spPr>
        <p:txBody>
          <a:bodyPr wrap="square">
            <a:spAutoFit/>
          </a:bodyPr>
          <a:lstStyle/>
          <a:p>
            <a:pPr marL="342900" marR="0" indent="-342900" algn="l">
              <a:buFont typeface="Arial" panose="020B0604020202020204" pitchFamily="34" charset="0"/>
              <a:buChar char="•"/>
            </a:pPr>
            <a:r>
              <a:rPr lang="en-US" sz="2800" b="1" i="0" u="none" strike="noStrike" baseline="0" dirty="0">
                <a:latin typeface="Arial" panose="020B0604020202020204" pitchFamily="34" charset="0"/>
              </a:rPr>
              <a:t>Can a voter have their voting rights restored in Maryland if they have previously been convicted of a felony?</a:t>
            </a:r>
            <a:endParaRPr lang="en-US" sz="2800" b="0" i="0" u="none" strike="noStrike" baseline="0" dirty="0">
              <a:latin typeface="Arial" panose="020B0604020202020204" pitchFamily="34" charset="0"/>
            </a:endParaRPr>
          </a:p>
          <a:p>
            <a:endParaRPr lang="en-US" sz="2800" b="0" i="0" u="none" strike="noStrike" baseline="0" dirty="0">
              <a:latin typeface="Arial" panose="020B0604020202020204" pitchFamily="34" charset="0"/>
            </a:endParaRPr>
          </a:p>
          <a:p>
            <a:pPr marL="342900" marR="0" indent="-342900" algn="l">
              <a:buFont typeface="Arial" panose="020B0604020202020204" pitchFamily="34" charset="0"/>
              <a:buChar char="•"/>
            </a:pPr>
            <a:r>
              <a:rPr lang="en-US" sz="2800" b="0" i="0" u="none" strike="noStrike" baseline="0" dirty="0">
                <a:latin typeface="Arial" panose="020B0604020202020204" pitchFamily="34" charset="0"/>
              </a:rPr>
              <a:t>Effective, March 10, 2016, if a voter has been convicted of a felony and has completed serving a court-ordered sentence of imprisonment, the voter is eligible to register to vote.</a:t>
            </a:r>
          </a:p>
          <a:p>
            <a:endParaRPr lang="en-US" sz="2800" b="0" i="0" u="none" strike="noStrike" baseline="0" dirty="0">
              <a:latin typeface="Arial" panose="020B0604020202020204" pitchFamily="34" charset="0"/>
            </a:endParaRPr>
          </a:p>
          <a:p>
            <a:pPr marL="342900" marR="0" indent="-342900" algn="l">
              <a:buFont typeface="Arial" panose="020B0604020202020204" pitchFamily="34" charset="0"/>
              <a:buChar char="•"/>
            </a:pPr>
            <a:r>
              <a:rPr lang="en-US" sz="2800" b="0" i="0" u="none" strike="noStrike" baseline="0" dirty="0">
                <a:latin typeface="Arial" panose="020B0604020202020204" pitchFamily="34" charset="0"/>
              </a:rPr>
              <a:t>A voter is not qualified to register to vote if they were convicted of buying or selling votes.</a:t>
            </a:r>
          </a:p>
        </p:txBody>
      </p:sp>
      <p:sp>
        <p:nvSpPr>
          <p:cNvPr id="8" name="TextBox 7">
            <a:extLst>
              <a:ext uri="{FF2B5EF4-FFF2-40B4-BE49-F238E27FC236}">
                <a16:creationId xmlns:a16="http://schemas.microsoft.com/office/drawing/2014/main" id="{7F5D5DB4-5CF2-475C-9338-880BCFE15765}"/>
              </a:ext>
            </a:extLst>
          </p:cNvPr>
          <p:cNvSpPr txBox="1"/>
          <p:nvPr/>
        </p:nvSpPr>
        <p:spPr>
          <a:xfrm>
            <a:off x="105156" y="216778"/>
            <a:ext cx="1229868" cy="923330"/>
          </a:xfrm>
          <a:prstGeom prst="rect">
            <a:avLst/>
          </a:prstGeom>
          <a:noFill/>
        </p:spPr>
        <p:txBody>
          <a:bodyPr wrap="square" rtlCol="0">
            <a:spAutoFit/>
          </a:bodyPr>
          <a:lstStyle/>
          <a:p>
            <a:r>
              <a:rPr lang="en-US" dirty="0"/>
              <a:t>Janet Ross, Board of Elections</a:t>
            </a:r>
          </a:p>
        </p:txBody>
      </p:sp>
    </p:spTree>
    <p:extLst>
      <p:ext uri="{BB962C8B-B14F-4D97-AF65-F5344CB8AC3E}">
        <p14:creationId xmlns:p14="http://schemas.microsoft.com/office/powerpoint/2010/main" val="124290320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5" name="Picture 4" descr="A person wearing glasses and a suit and tie&#10;&#10;Description automatically generated">
            <a:extLst>
              <a:ext uri="{FF2B5EF4-FFF2-40B4-BE49-F238E27FC236}">
                <a16:creationId xmlns:a16="http://schemas.microsoft.com/office/drawing/2014/main" id="{DE62A3C6-C56C-4818-A0C0-FF4E6481E940}"/>
              </a:ext>
            </a:extLst>
          </p:cNvPr>
          <p:cNvPicPr>
            <a:picLocks noChangeAspect="1"/>
          </p:cNvPicPr>
          <p:nvPr/>
        </p:nvPicPr>
        <p:blipFill rotWithShape="1">
          <a:blip r:embed="rId3">
            <a:alphaModFix/>
          </a:blip>
          <a:srcRect l="40509" r="11008"/>
          <a:stretch/>
        </p:blipFill>
        <p:spPr>
          <a:xfrm>
            <a:off x="5797848" y="10"/>
            <a:ext cx="6394152" cy="6857990"/>
          </a:xfrm>
          <a:prstGeom prst="rect">
            <a:avLst/>
          </a:prstGeom>
        </p:spPr>
      </p:pic>
      <p:pic>
        <p:nvPicPr>
          <p:cNvPr id="18"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189E541-F8E4-4946-8D9D-0AECD7B576BD}"/>
              </a:ext>
            </a:extLst>
          </p:cNvPr>
          <p:cNvSpPr>
            <a:spLocks noGrp="1"/>
          </p:cNvSpPr>
          <p:nvPr>
            <p:ph type="title"/>
          </p:nvPr>
        </p:nvSpPr>
        <p:spPr>
          <a:xfrm>
            <a:off x="341523" y="798445"/>
            <a:ext cx="6037243" cy="1311664"/>
          </a:xfrm>
        </p:spPr>
        <p:txBody>
          <a:bodyPr vert="horz" lIns="91440" tIns="45720" rIns="91440" bIns="45720" rtlCol="0" anchor="ctr">
            <a:noAutofit/>
          </a:bodyPr>
          <a:lstStyle/>
          <a:p>
            <a:pPr algn="ctr"/>
            <a:r>
              <a:rPr lang="en-US" sz="3600" b="1" dirty="0">
                <a:solidFill>
                  <a:srgbClr val="000000"/>
                </a:solidFill>
                <a:latin typeface="Arial Rounded MT Bold" panose="020F0704030504030204" pitchFamily="34" charset="0"/>
              </a:rPr>
              <a:t>Hogan approves Board of Elections' plan on voting sites in November</a:t>
            </a:r>
          </a:p>
        </p:txBody>
      </p:sp>
      <p:sp>
        <p:nvSpPr>
          <p:cNvPr id="4" name="TextBox 3">
            <a:extLst>
              <a:ext uri="{FF2B5EF4-FFF2-40B4-BE49-F238E27FC236}">
                <a16:creationId xmlns:a16="http://schemas.microsoft.com/office/drawing/2014/main" id="{4575F783-68E0-45F5-A8CB-AFC8B4A44D45}"/>
              </a:ext>
            </a:extLst>
          </p:cNvPr>
          <p:cNvSpPr txBox="1"/>
          <p:nvPr/>
        </p:nvSpPr>
        <p:spPr>
          <a:xfrm>
            <a:off x="341523" y="2165193"/>
            <a:ext cx="5754477" cy="4577130"/>
          </a:xfrm>
          <a:prstGeom prst="rect">
            <a:avLst/>
          </a:prstGeom>
        </p:spPr>
        <p:txBody>
          <a:bodyPr vert="horz" lIns="91440" tIns="45720" rIns="91440" bIns="45720" rtlCol="0" anchor="ctr">
            <a:normAutofit lnSpcReduction="10000"/>
          </a:bodyPr>
          <a:lstStyle/>
          <a:p>
            <a:pPr marL="285750" indent="-285750">
              <a:lnSpc>
                <a:spcPct val="90000"/>
              </a:lnSpc>
              <a:spcAft>
                <a:spcPts val="600"/>
              </a:spcAft>
              <a:buFont typeface="Arial" panose="020B0604020202020204" pitchFamily="34" charset="0"/>
              <a:buChar char="•"/>
            </a:pPr>
            <a:r>
              <a:rPr lang="en-US" sz="1600" dirty="0">
                <a:solidFill>
                  <a:srgbClr val="000000"/>
                </a:solidFill>
              </a:rPr>
              <a:t>“Maryland Gov. Larry Hogan issued a proclamation today allowing the Board of Elections to move forward with its plan for the November presidential election.</a:t>
            </a:r>
          </a:p>
          <a:p>
            <a:pPr indent="-228600">
              <a:lnSpc>
                <a:spcPct val="90000"/>
              </a:lnSpc>
              <a:spcAft>
                <a:spcPts val="600"/>
              </a:spcAft>
              <a:buFont typeface="Arial" panose="020B0604020202020204" pitchFamily="34" charset="0"/>
              <a:buChar char="•"/>
            </a:pPr>
            <a:endParaRPr lang="en-US" sz="1600" dirty="0">
              <a:solidFill>
                <a:srgbClr val="000000"/>
              </a:solidFill>
            </a:endParaRPr>
          </a:p>
          <a:p>
            <a:pPr marL="285750" indent="-285750">
              <a:lnSpc>
                <a:spcPct val="90000"/>
              </a:lnSpc>
              <a:spcAft>
                <a:spcPts val="600"/>
              </a:spcAft>
              <a:buFont typeface="Arial" panose="020B0604020202020204" pitchFamily="34" charset="0"/>
              <a:buChar char="•"/>
            </a:pPr>
            <a:r>
              <a:rPr lang="en-US" sz="1600" dirty="0">
                <a:solidFill>
                  <a:srgbClr val="000000"/>
                </a:solidFill>
              </a:rPr>
              <a:t>‘I remain very concerned that the </a:t>
            </a:r>
            <a:r>
              <a:rPr lang="en-US" sz="1600" b="1" dirty="0">
                <a:solidFill>
                  <a:srgbClr val="000000"/>
                </a:solidFill>
              </a:rPr>
              <a:t>Board’s decision to close nearly 80% of the polls will have the potential of creating long lines </a:t>
            </a:r>
            <a:r>
              <a:rPr lang="en-US" sz="1600" dirty="0">
                <a:solidFill>
                  <a:srgbClr val="000000"/>
                </a:solidFill>
              </a:rPr>
              <a:t>and unsafe conditions, with crowds of people being forced into too few polling places,’ Hogan said in a letter sent to the Board.</a:t>
            </a:r>
          </a:p>
          <a:p>
            <a:pPr indent="-228600">
              <a:lnSpc>
                <a:spcPct val="90000"/>
              </a:lnSpc>
              <a:spcAft>
                <a:spcPts val="600"/>
              </a:spcAft>
              <a:buFont typeface="Arial" panose="020B0604020202020204" pitchFamily="34" charset="0"/>
              <a:buChar char="•"/>
            </a:pPr>
            <a:endParaRPr lang="en-US" sz="1600" dirty="0">
              <a:solidFill>
                <a:srgbClr val="000000"/>
              </a:solidFill>
            </a:endParaRPr>
          </a:p>
          <a:p>
            <a:pPr marL="285750" indent="-285750">
              <a:lnSpc>
                <a:spcPct val="90000"/>
              </a:lnSpc>
              <a:spcAft>
                <a:spcPts val="600"/>
              </a:spcAft>
              <a:buFont typeface="Arial" panose="020B0604020202020204" pitchFamily="34" charset="0"/>
              <a:buChar char="•"/>
            </a:pPr>
            <a:r>
              <a:rPr lang="en-US" sz="1600" dirty="0">
                <a:solidFill>
                  <a:srgbClr val="000000"/>
                </a:solidFill>
              </a:rPr>
              <a:t>The plan authorizes </a:t>
            </a:r>
            <a:r>
              <a:rPr lang="en-US" sz="1600" b="1" dirty="0">
                <a:solidFill>
                  <a:srgbClr val="000000"/>
                </a:solidFill>
              </a:rPr>
              <a:t>282 high schools in state to be used as voting centers on Election Day, </a:t>
            </a:r>
            <a:r>
              <a:rPr lang="en-US" sz="1600" i="1" u="sng" dirty="0">
                <a:solidFill>
                  <a:srgbClr val="000000"/>
                </a:solidFill>
              </a:rPr>
              <a:t>instead of the approximately 1,900 precincts normally open as polling places on Election Day.</a:t>
            </a:r>
          </a:p>
          <a:p>
            <a:pPr indent="-228600">
              <a:lnSpc>
                <a:spcPct val="90000"/>
              </a:lnSpc>
              <a:spcAft>
                <a:spcPts val="600"/>
              </a:spcAft>
              <a:buFont typeface="Arial" panose="020B0604020202020204" pitchFamily="34" charset="0"/>
              <a:buChar char="•"/>
            </a:pPr>
            <a:endParaRPr lang="en-US" sz="1600" dirty="0">
              <a:solidFill>
                <a:srgbClr val="000000"/>
              </a:solidFill>
            </a:endParaRPr>
          </a:p>
          <a:p>
            <a:pPr marL="285750" indent="-285750">
              <a:lnSpc>
                <a:spcPct val="90000"/>
              </a:lnSpc>
              <a:spcAft>
                <a:spcPts val="600"/>
              </a:spcAft>
              <a:buFont typeface="Arial" panose="020B0604020202020204" pitchFamily="34" charset="0"/>
              <a:buChar char="•"/>
            </a:pPr>
            <a:r>
              <a:rPr lang="en-US" sz="1600" dirty="0">
                <a:solidFill>
                  <a:srgbClr val="000000"/>
                </a:solidFill>
              </a:rPr>
              <a:t>‘</a:t>
            </a:r>
            <a:r>
              <a:rPr lang="en-US" sz="1600" b="1" dirty="0">
                <a:solidFill>
                  <a:srgbClr val="000000"/>
                </a:solidFill>
              </a:rPr>
              <a:t>Expeditiously mailing the ballot applications, encouraging voting by mail, and protecting early voting options </a:t>
            </a:r>
            <a:r>
              <a:rPr lang="en-US" sz="1600" dirty="0">
                <a:solidFill>
                  <a:srgbClr val="000000"/>
                </a:solidFill>
              </a:rPr>
              <a:t>will be critically important steps needed to lessen the problems caused by your decision to close the vast majority of the polls,’ the governor said.”</a:t>
            </a:r>
          </a:p>
        </p:txBody>
      </p:sp>
    </p:spTree>
    <p:extLst>
      <p:ext uri="{BB962C8B-B14F-4D97-AF65-F5344CB8AC3E}">
        <p14:creationId xmlns:p14="http://schemas.microsoft.com/office/powerpoint/2010/main" val="31667617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7F13EE-E3C3-40EE-BB83-16A97DA19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rgbClr val="000000">
                  <a:alpha val="30000"/>
                </a:srgbClr>
              </a:gs>
              <a:gs pos="33000">
                <a:srgbClr val="000000">
                  <a:alpha val="20000"/>
                </a:srgbClr>
              </a:gs>
              <a:gs pos="0">
                <a:srgbClr val="000000">
                  <a:alpha val="0"/>
                </a:srgbClr>
              </a:gs>
              <a:gs pos="100000">
                <a:srgbClr val="000000">
                  <a:alpha val="3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950C03-55D3-41C5-A1B9-9173799952B4}"/>
              </a:ext>
            </a:extLst>
          </p:cNvPr>
          <p:cNvSpPr>
            <a:spLocks noGrp="1"/>
          </p:cNvSpPr>
          <p:nvPr>
            <p:ph type="title"/>
          </p:nvPr>
        </p:nvSpPr>
        <p:spPr>
          <a:xfrm>
            <a:off x="477980" y="719978"/>
            <a:ext cx="10784751" cy="980806"/>
          </a:xfrm>
        </p:spPr>
        <p:txBody>
          <a:bodyPr vert="horz" lIns="91440" tIns="45720" rIns="91440" bIns="45720" rtlCol="0" anchor="b">
            <a:normAutofit/>
          </a:bodyPr>
          <a:lstStyle/>
          <a:p>
            <a:pPr algn="ctr"/>
            <a:r>
              <a:rPr lang="en-US" sz="6000" b="1" dirty="0">
                <a:latin typeface="Aharoni" panose="02010803020104030203" pitchFamily="2" charset="-79"/>
                <a:cs typeface="Aharoni" panose="02010803020104030203" pitchFamily="2" charset="-79"/>
              </a:rPr>
              <a:t>Maryland Voter Deadlines</a:t>
            </a:r>
          </a:p>
        </p:txBody>
      </p:sp>
      <p:sp>
        <p:nvSpPr>
          <p:cNvPr id="18" name="Frame 17">
            <a:extLst>
              <a:ext uri="{FF2B5EF4-FFF2-40B4-BE49-F238E27FC236}">
                <a16:creationId xmlns:a16="http://schemas.microsoft.com/office/drawing/2014/main" id="{187FA1DC-8600-449C-B5C8-3CF8BF99B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99248" y="1883664"/>
            <a:ext cx="2907792" cy="2615184"/>
          </a:xfrm>
          <a:prstGeom prst="frame">
            <a:avLst>
              <a:gd name="adj1" fmla="val 8000"/>
            </a:avLst>
          </a:prstGeom>
          <a:solidFill>
            <a:schemeClr val="accent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0F32FACF-F78D-450D-B5D2-CC851ECD63AD}"/>
              </a:ext>
            </a:extLst>
          </p:cNvPr>
          <p:cNvSpPr txBox="1"/>
          <p:nvPr/>
        </p:nvSpPr>
        <p:spPr>
          <a:xfrm>
            <a:off x="207667" y="4683976"/>
            <a:ext cx="2138730" cy="1631216"/>
          </a:xfrm>
          <a:prstGeom prst="rect">
            <a:avLst/>
          </a:prstGeom>
          <a:noFill/>
        </p:spPr>
        <p:txBody>
          <a:bodyPr wrap="square" rtlCol="0">
            <a:spAutoFit/>
          </a:bodyPr>
          <a:lstStyle/>
          <a:p>
            <a:pPr algn="ctr">
              <a:spcAft>
                <a:spcPts val="600"/>
              </a:spcAft>
            </a:pPr>
            <a:r>
              <a:rPr lang="en-US" b="1" dirty="0"/>
              <a:t>Online Registration Encouraged via Computer or </a:t>
            </a:r>
          </a:p>
          <a:p>
            <a:pPr algn="ctr">
              <a:spcAft>
                <a:spcPts val="600"/>
              </a:spcAft>
            </a:pPr>
            <a:r>
              <a:rPr lang="en-US" b="1" dirty="0"/>
              <a:t>Smart Phone</a:t>
            </a:r>
          </a:p>
          <a:p>
            <a:pPr algn="ctr">
              <a:spcAft>
                <a:spcPts val="600"/>
              </a:spcAft>
            </a:pPr>
            <a:r>
              <a:rPr lang="en-US" b="1" dirty="0"/>
              <a:t>Text: 77788 to VBM</a:t>
            </a:r>
          </a:p>
        </p:txBody>
      </p:sp>
      <p:sp>
        <p:nvSpPr>
          <p:cNvPr id="6" name="TextBox 5">
            <a:extLst>
              <a:ext uri="{FF2B5EF4-FFF2-40B4-BE49-F238E27FC236}">
                <a16:creationId xmlns:a16="http://schemas.microsoft.com/office/drawing/2014/main" id="{D709C04A-2A5E-4C8E-B82C-01991DD13973}"/>
              </a:ext>
            </a:extLst>
          </p:cNvPr>
          <p:cNvSpPr txBox="1"/>
          <p:nvPr/>
        </p:nvSpPr>
        <p:spPr>
          <a:xfrm>
            <a:off x="2404088" y="4553171"/>
            <a:ext cx="2302042" cy="1892826"/>
          </a:xfrm>
          <a:prstGeom prst="rect">
            <a:avLst/>
          </a:prstGeom>
          <a:noFill/>
        </p:spPr>
        <p:txBody>
          <a:bodyPr wrap="square" rtlCol="0">
            <a:spAutoFit/>
          </a:bodyPr>
          <a:lstStyle/>
          <a:p>
            <a:pPr algn="ctr">
              <a:spcAft>
                <a:spcPts val="600"/>
              </a:spcAft>
            </a:pPr>
            <a:r>
              <a:rPr lang="en-US" sz="2000" b="1" dirty="0">
                <a:solidFill>
                  <a:srgbClr val="FF0000"/>
                </a:solidFill>
              </a:rPr>
              <a:t>Apply Now!  The Earlier the Better!</a:t>
            </a:r>
          </a:p>
          <a:p>
            <a:pPr algn="ctr"/>
            <a:r>
              <a:rPr lang="en-US" b="1" dirty="0"/>
              <a:t>Applications to be Automatically Mailed to Every Voter </a:t>
            </a:r>
          </a:p>
          <a:p>
            <a:pPr algn="ctr"/>
            <a:r>
              <a:rPr lang="en-US" b="1" dirty="0"/>
              <a:t>Week of August 24</a:t>
            </a:r>
          </a:p>
        </p:txBody>
      </p:sp>
      <p:sp>
        <p:nvSpPr>
          <p:cNvPr id="7" name="TextBox 6">
            <a:extLst>
              <a:ext uri="{FF2B5EF4-FFF2-40B4-BE49-F238E27FC236}">
                <a16:creationId xmlns:a16="http://schemas.microsoft.com/office/drawing/2014/main" id="{27A7BE89-75FC-497D-8322-88F652CFCDEA}"/>
              </a:ext>
            </a:extLst>
          </p:cNvPr>
          <p:cNvSpPr txBox="1"/>
          <p:nvPr/>
        </p:nvSpPr>
        <p:spPr>
          <a:xfrm>
            <a:off x="4763821" y="4579097"/>
            <a:ext cx="1944624" cy="2200602"/>
          </a:xfrm>
          <a:prstGeom prst="rect">
            <a:avLst/>
          </a:prstGeom>
          <a:noFill/>
        </p:spPr>
        <p:txBody>
          <a:bodyPr wrap="square" rtlCol="0">
            <a:spAutoFit/>
          </a:bodyPr>
          <a:lstStyle/>
          <a:p>
            <a:pPr algn="ctr"/>
            <a:r>
              <a:rPr lang="en-US" b="1" dirty="0"/>
              <a:t>Hand Deliver </a:t>
            </a:r>
            <a:r>
              <a:rPr lang="en-US" sz="2400" b="1" dirty="0"/>
              <a:t>EARLY</a:t>
            </a:r>
            <a:r>
              <a:rPr lang="en-US" b="1" dirty="0"/>
              <a:t> to your Local Board of Elections Drop Box</a:t>
            </a:r>
          </a:p>
          <a:p>
            <a:pPr algn="ctr"/>
            <a:r>
              <a:rPr lang="en-US" b="1" dirty="0"/>
              <a:t>Under 24 Hour Surveillance</a:t>
            </a:r>
          </a:p>
        </p:txBody>
      </p:sp>
      <p:graphicFrame>
        <p:nvGraphicFramePr>
          <p:cNvPr id="4" name="Content Placeholder 3">
            <a:extLst>
              <a:ext uri="{FF2B5EF4-FFF2-40B4-BE49-F238E27FC236}">
                <a16:creationId xmlns:a16="http://schemas.microsoft.com/office/drawing/2014/main" id="{9260043A-5327-46D7-91B1-E9383052D3E3}"/>
              </a:ext>
            </a:extLst>
          </p:cNvPr>
          <p:cNvGraphicFramePr>
            <a:graphicFrameLocks noGrp="1"/>
          </p:cNvGraphicFramePr>
          <p:nvPr>
            <p:ph idx="1"/>
            <p:extLst>
              <p:ext uri="{D42A27DB-BD31-4B8C-83A1-F6EECF244321}">
                <p14:modId xmlns:p14="http://schemas.microsoft.com/office/powerpoint/2010/main" val="1122798763"/>
              </p:ext>
            </p:extLst>
          </p:nvPr>
        </p:nvGraphicFramePr>
        <p:xfrm>
          <a:off x="477980" y="1883663"/>
          <a:ext cx="10515600" cy="2856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D095DF1B-7E73-4C3F-8EA2-1A326DABF9CE}"/>
              </a:ext>
            </a:extLst>
          </p:cNvPr>
          <p:cNvPicPr>
            <a:picLocks noChangeAspect="1"/>
          </p:cNvPicPr>
          <p:nvPr/>
        </p:nvPicPr>
        <p:blipFill>
          <a:blip r:embed="rId8"/>
          <a:stretch>
            <a:fillRect/>
          </a:stretch>
        </p:blipFill>
        <p:spPr>
          <a:xfrm>
            <a:off x="3062621" y="1700784"/>
            <a:ext cx="942694" cy="771641"/>
          </a:xfrm>
          <a:prstGeom prst="rect">
            <a:avLst/>
          </a:prstGeom>
        </p:spPr>
      </p:pic>
      <p:pic>
        <p:nvPicPr>
          <p:cNvPr id="13" name="Picture 12">
            <a:extLst>
              <a:ext uri="{FF2B5EF4-FFF2-40B4-BE49-F238E27FC236}">
                <a16:creationId xmlns:a16="http://schemas.microsoft.com/office/drawing/2014/main" id="{DAEE8735-6E6B-45C3-8275-4EA601461275}"/>
              </a:ext>
            </a:extLst>
          </p:cNvPr>
          <p:cNvPicPr>
            <a:picLocks noChangeAspect="1"/>
          </p:cNvPicPr>
          <p:nvPr/>
        </p:nvPicPr>
        <p:blipFill>
          <a:blip r:embed="rId9"/>
          <a:stretch>
            <a:fillRect/>
          </a:stretch>
        </p:blipFill>
        <p:spPr>
          <a:xfrm>
            <a:off x="786171" y="1775594"/>
            <a:ext cx="1116874" cy="696080"/>
          </a:xfrm>
          <a:prstGeom prst="rect">
            <a:avLst/>
          </a:prstGeom>
        </p:spPr>
      </p:pic>
      <p:pic>
        <p:nvPicPr>
          <p:cNvPr id="15" name="Picture 14">
            <a:extLst>
              <a:ext uri="{FF2B5EF4-FFF2-40B4-BE49-F238E27FC236}">
                <a16:creationId xmlns:a16="http://schemas.microsoft.com/office/drawing/2014/main" id="{0537DD4C-2A33-4B51-B218-1D3EBA7959E3}"/>
              </a:ext>
            </a:extLst>
          </p:cNvPr>
          <p:cNvPicPr>
            <a:picLocks noChangeAspect="1"/>
          </p:cNvPicPr>
          <p:nvPr/>
        </p:nvPicPr>
        <p:blipFill>
          <a:blip r:embed="rId10"/>
          <a:stretch>
            <a:fillRect/>
          </a:stretch>
        </p:blipFill>
        <p:spPr>
          <a:xfrm>
            <a:off x="5123294" y="1664273"/>
            <a:ext cx="1211405" cy="807401"/>
          </a:xfrm>
          <a:prstGeom prst="rect">
            <a:avLst/>
          </a:prstGeom>
        </p:spPr>
      </p:pic>
      <p:pic>
        <p:nvPicPr>
          <p:cNvPr id="17" name="Picture 16">
            <a:extLst>
              <a:ext uri="{FF2B5EF4-FFF2-40B4-BE49-F238E27FC236}">
                <a16:creationId xmlns:a16="http://schemas.microsoft.com/office/drawing/2014/main" id="{B7DDC25F-51DE-48B1-9506-149B93884585}"/>
              </a:ext>
            </a:extLst>
          </p:cNvPr>
          <p:cNvPicPr>
            <a:picLocks noChangeAspect="1"/>
          </p:cNvPicPr>
          <p:nvPr/>
        </p:nvPicPr>
        <p:blipFill>
          <a:blip r:embed="rId11"/>
          <a:stretch>
            <a:fillRect/>
          </a:stretch>
        </p:blipFill>
        <p:spPr>
          <a:xfrm>
            <a:off x="7109532" y="4739766"/>
            <a:ext cx="1944624" cy="939199"/>
          </a:xfrm>
          <a:prstGeom prst="rect">
            <a:avLst/>
          </a:prstGeom>
        </p:spPr>
      </p:pic>
      <p:pic>
        <p:nvPicPr>
          <p:cNvPr id="20" name="Picture 19">
            <a:extLst>
              <a:ext uri="{FF2B5EF4-FFF2-40B4-BE49-F238E27FC236}">
                <a16:creationId xmlns:a16="http://schemas.microsoft.com/office/drawing/2014/main" id="{FB125D49-5F8C-4B3E-9F9F-E0464EA9EF1A}"/>
              </a:ext>
            </a:extLst>
          </p:cNvPr>
          <p:cNvPicPr>
            <a:picLocks noChangeAspect="1"/>
          </p:cNvPicPr>
          <p:nvPr/>
        </p:nvPicPr>
        <p:blipFill>
          <a:blip r:embed="rId12"/>
          <a:stretch>
            <a:fillRect/>
          </a:stretch>
        </p:blipFill>
        <p:spPr>
          <a:xfrm>
            <a:off x="9507252" y="4553171"/>
            <a:ext cx="1587436" cy="1587436"/>
          </a:xfrm>
          <a:prstGeom prst="rect">
            <a:avLst/>
          </a:prstGeom>
        </p:spPr>
      </p:pic>
      <p:sp>
        <p:nvSpPr>
          <p:cNvPr id="3" name="TextBox 2">
            <a:extLst>
              <a:ext uri="{FF2B5EF4-FFF2-40B4-BE49-F238E27FC236}">
                <a16:creationId xmlns:a16="http://schemas.microsoft.com/office/drawing/2014/main" id="{F6C558C1-57B8-4B5D-A82C-0C4F4EBFD114}"/>
              </a:ext>
            </a:extLst>
          </p:cNvPr>
          <p:cNvSpPr txBox="1"/>
          <p:nvPr/>
        </p:nvSpPr>
        <p:spPr>
          <a:xfrm>
            <a:off x="7109532" y="6131276"/>
            <a:ext cx="4073580" cy="461665"/>
          </a:xfrm>
          <a:prstGeom prst="rect">
            <a:avLst/>
          </a:prstGeom>
          <a:noFill/>
        </p:spPr>
        <p:txBody>
          <a:bodyPr wrap="square" rtlCol="0">
            <a:spAutoFit/>
          </a:bodyPr>
          <a:lstStyle/>
          <a:p>
            <a:pPr algn="ctr"/>
            <a:r>
              <a:rPr lang="en-US" sz="2400" b="1" dirty="0"/>
              <a:t>Wear Mask &amp; Social Distance!</a:t>
            </a:r>
          </a:p>
        </p:txBody>
      </p:sp>
    </p:spTree>
    <p:extLst>
      <p:ext uri="{BB962C8B-B14F-4D97-AF65-F5344CB8AC3E}">
        <p14:creationId xmlns:p14="http://schemas.microsoft.com/office/powerpoint/2010/main" val="354281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0-#ppt_h/2"/>
                                          </p:val>
                                        </p:tav>
                                        <p:tav tm="100000">
                                          <p:val>
                                            <p:strVal val="#ppt_y"/>
                                          </p:val>
                                        </p:tav>
                                      </p:tavLst>
                                    </p:anim>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 presetClass="entr" presetSubtype="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0-#ppt_h/2"/>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4DD893-59BA-461A-A66C-D23892210331}"/>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24878704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A533A5A-539B-4998-A504-2661A16A4B8E}"/>
              </a:ext>
            </a:extLst>
          </p:cNvPr>
          <p:cNvSpPr>
            <a:spLocks noGrp="1"/>
          </p:cNvSpPr>
          <p:nvPr>
            <p:ph type="title"/>
          </p:nvPr>
        </p:nvSpPr>
        <p:spPr>
          <a:xfrm>
            <a:off x="838200" y="176214"/>
            <a:ext cx="10515600" cy="1481188"/>
          </a:xfrm>
        </p:spPr>
        <p:txBody>
          <a:bodyPr vert="horz" lIns="91440" tIns="45720" rIns="91440" bIns="45720" rtlCol="0">
            <a:normAutofit/>
          </a:bodyPr>
          <a:lstStyle/>
          <a:p>
            <a:pPr algn="ctr"/>
            <a:r>
              <a:rPr lang="en-US" sz="4000" b="1" dirty="0">
                <a:effectLst>
                  <a:outerShdw blurRad="38100" dist="38100" dir="2700000" algn="tl">
                    <a:srgbClr val="000000">
                      <a:alpha val="43137"/>
                    </a:srgbClr>
                  </a:outerShdw>
                </a:effectLst>
                <a:latin typeface="Eras Bold ITC" panose="020B0907030504020204" pitchFamily="34" charset="0"/>
              </a:rPr>
              <a:t>Baltimore District Voter Registration Forum</a:t>
            </a:r>
          </a:p>
        </p:txBody>
      </p:sp>
      <p:sp>
        <p:nvSpPr>
          <p:cNvPr id="44" name="Content Placeholder 43">
            <a:extLst>
              <a:ext uri="{FF2B5EF4-FFF2-40B4-BE49-F238E27FC236}">
                <a16:creationId xmlns:a16="http://schemas.microsoft.com/office/drawing/2014/main" id="{9AD88972-E143-491E-92FF-015AEACF211C}"/>
              </a:ext>
            </a:extLst>
          </p:cNvPr>
          <p:cNvSpPr>
            <a:spLocks noGrp="1"/>
          </p:cNvSpPr>
          <p:nvPr>
            <p:ph idx="1"/>
          </p:nvPr>
        </p:nvSpPr>
        <p:spPr>
          <a:xfrm>
            <a:off x="1033272" y="1833616"/>
            <a:ext cx="9976104" cy="1227426"/>
          </a:xfrm>
        </p:spPr>
        <p:txBody>
          <a:bodyPr>
            <a:normAutofit fontScale="92500"/>
          </a:bodyPr>
          <a:lstStyle/>
          <a:p>
            <a:pPr marL="0" indent="0" algn="ctr">
              <a:buNone/>
            </a:pPr>
            <a:r>
              <a:rPr lang="en-US" sz="5400" b="1" dirty="0">
                <a:solidFill>
                  <a:srgbClr val="FF0000"/>
                </a:solidFill>
                <a:latin typeface="Eras Bold ITC" panose="020B0907030504020204" pitchFamily="34" charset="0"/>
                <a:cs typeface="Aharoni" panose="02010803020104030203" pitchFamily="2" charset="-79"/>
              </a:rPr>
              <a:t>Question and Answer Period</a:t>
            </a:r>
          </a:p>
        </p:txBody>
      </p:sp>
      <p:pic>
        <p:nvPicPr>
          <p:cNvPr id="5" name="Picture 4">
            <a:extLst>
              <a:ext uri="{FF2B5EF4-FFF2-40B4-BE49-F238E27FC236}">
                <a16:creationId xmlns:a16="http://schemas.microsoft.com/office/drawing/2014/main" id="{D9E8B8CD-887E-4548-8D58-01C7F30470CD}"/>
              </a:ext>
            </a:extLst>
          </p:cNvPr>
          <p:cNvPicPr>
            <a:picLocks noChangeAspect="1"/>
          </p:cNvPicPr>
          <p:nvPr/>
        </p:nvPicPr>
        <p:blipFill>
          <a:blip r:embed="rId3"/>
          <a:stretch>
            <a:fillRect/>
          </a:stretch>
        </p:blipFill>
        <p:spPr>
          <a:xfrm>
            <a:off x="2495085" y="2670048"/>
            <a:ext cx="7198780" cy="3914664"/>
          </a:xfrm>
          <a:prstGeom prst="rect">
            <a:avLst/>
          </a:prstGeom>
        </p:spPr>
      </p:pic>
    </p:spTree>
    <p:extLst>
      <p:ext uri="{BB962C8B-B14F-4D97-AF65-F5344CB8AC3E}">
        <p14:creationId xmlns:p14="http://schemas.microsoft.com/office/powerpoint/2010/main" val="1590927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C43B-E130-4451-B6AF-8788529C496F}"/>
              </a:ext>
            </a:extLst>
          </p:cNvPr>
          <p:cNvSpPr>
            <a:spLocks noGrp="1"/>
          </p:cNvSpPr>
          <p:nvPr>
            <p:ph type="title"/>
          </p:nvPr>
        </p:nvSpPr>
        <p:spPr/>
        <p:txBody>
          <a:bodyPr>
            <a:normAutofit fontScale="90000"/>
          </a:bodyPr>
          <a:lstStyle/>
          <a:p>
            <a:pPr algn="ctr"/>
            <a:r>
              <a:rPr lang="en-US" sz="5400" b="1" dirty="0">
                <a:latin typeface="Arial Black" panose="020B0A04020102020204" pitchFamily="34" charset="0"/>
              </a:rPr>
              <a:t>Remember Upcoming Voter Events!</a:t>
            </a:r>
          </a:p>
        </p:txBody>
      </p:sp>
      <p:pic>
        <p:nvPicPr>
          <p:cNvPr id="6" name="Content Placeholder 5">
            <a:extLst>
              <a:ext uri="{FF2B5EF4-FFF2-40B4-BE49-F238E27FC236}">
                <a16:creationId xmlns:a16="http://schemas.microsoft.com/office/drawing/2014/main" id="{1FD67AE7-0126-4FEC-8CFE-E7CBE89535FC}"/>
              </a:ext>
            </a:extLst>
          </p:cNvPr>
          <p:cNvPicPr>
            <a:picLocks noGrp="1" noChangeAspect="1"/>
          </p:cNvPicPr>
          <p:nvPr>
            <p:ph sz="half" idx="1"/>
          </p:nvPr>
        </p:nvPicPr>
        <p:blipFill>
          <a:blip r:embed="rId3"/>
          <a:stretch>
            <a:fillRect/>
          </a:stretch>
        </p:blipFill>
        <p:spPr>
          <a:xfrm>
            <a:off x="838200" y="1825625"/>
            <a:ext cx="4363478" cy="4351338"/>
          </a:xfrm>
          <a:prstGeom prst="rect">
            <a:avLst/>
          </a:prstGeom>
        </p:spPr>
      </p:pic>
      <p:pic>
        <p:nvPicPr>
          <p:cNvPr id="5" name="Content Placeholder 4">
            <a:extLst>
              <a:ext uri="{FF2B5EF4-FFF2-40B4-BE49-F238E27FC236}">
                <a16:creationId xmlns:a16="http://schemas.microsoft.com/office/drawing/2014/main" id="{8B4FB2E2-9B11-4B0C-83C3-611DB42FBE7A}"/>
              </a:ext>
            </a:extLst>
          </p:cNvPr>
          <p:cNvPicPr>
            <a:picLocks noGrp="1" noChangeAspect="1"/>
          </p:cNvPicPr>
          <p:nvPr>
            <p:ph sz="half" idx="2"/>
          </p:nvPr>
        </p:nvPicPr>
        <p:blipFill>
          <a:blip r:embed="rId4"/>
          <a:stretch>
            <a:fillRect/>
          </a:stretch>
        </p:blipFill>
        <p:spPr>
          <a:xfrm>
            <a:off x="5562010" y="1825625"/>
            <a:ext cx="5791790" cy="4351338"/>
          </a:xfrm>
          <a:prstGeom prst="rect">
            <a:avLst/>
          </a:prstGeom>
        </p:spPr>
      </p:pic>
      <p:sp>
        <p:nvSpPr>
          <p:cNvPr id="3" name="TextBox 2">
            <a:extLst>
              <a:ext uri="{FF2B5EF4-FFF2-40B4-BE49-F238E27FC236}">
                <a16:creationId xmlns:a16="http://schemas.microsoft.com/office/drawing/2014/main" id="{260595F2-7BA3-4C5E-A728-5113B2612AF6}"/>
              </a:ext>
            </a:extLst>
          </p:cNvPr>
          <p:cNvSpPr txBox="1"/>
          <p:nvPr/>
        </p:nvSpPr>
        <p:spPr>
          <a:xfrm>
            <a:off x="641604" y="2321004"/>
            <a:ext cx="10908792" cy="2215991"/>
          </a:xfrm>
          <a:prstGeom prst="rect">
            <a:avLst/>
          </a:prstGeom>
          <a:noFill/>
        </p:spPr>
        <p:txBody>
          <a:bodyPr wrap="square" rtlCol="0">
            <a:spAutoFit/>
          </a:bodyPr>
          <a:lstStyle/>
          <a:p>
            <a:pPr algn="ctr"/>
            <a:r>
              <a:rPr lang="en-US" sz="13800" b="1" dirty="0">
                <a:solidFill>
                  <a:srgbClr val="FF0000"/>
                </a:solidFill>
                <a:latin typeface="Eras Bold ITC" panose="020B0907030504020204" pitchFamily="34" charset="0"/>
              </a:rPr>
              <a:t>Thank You!</a:t>
            </a:r>
            <a:r>
              <a:rPr lang="en-US" dirty="0"/>
              <a:t>!</a:t>
            </a:r>
          </a:p>
        </p:txBody>
      </p:sp>
    </p:spTree>
    <p:extLst>
      <p:ext uri="{BB962C8B-B14F-4D97-AF65-F5344CB8AC3E}">
        <p14:creationId xmlns:p14="http://schemas.microsoft.com/office/powerpoint/2010/main" val="1593455237"/>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Rectangle 10">
            <a:extLst>
              <a:ext uri="{FF2B5EF4-FFF2-40B4-BE49-F238E27FC236}">
                <a16:creationId xmlns:a16="http://schemas.microsoft.com/office/drawing/2014/main" id="{D35D61A1-8484-4749-8AD0-A3455E075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A533A5A-539B-4998-A504-2661A16A4B8E}"/>
              </a:ext>
            </a:extLst>
          </p:cNvPr>
          <p:cNvSpPr>
            <a:spLocks noGrp="1"/>
          </p:cNvSpPr>
          <p:nvPr>
            <p:ph type="title"/>
          </p:nvPr>
        </p:nvSpPr>
        <p:spPr>
          <a:xfrm>
            <a:off x="274320" y="365125"/>
            <a:ext cx="11420856" cy="1325563"/>
          </a:xfrm>
        </p:spPr>
        <p:txBody>
          <a:bodyPr vert="horz" lIns="91440" tIns="45720" rIns="91440" bIns="45720" rtlCol="0" anchor="ctr">
            <a:normAutofit/>
          </a:bodyPr>
          <a:lstStyle/>
          <a:p>
            <a:pPr algn="ctr"/>
            <a:r>
              <a:rPr lang="en-US" sz="4800" b="1" dirty="0">
                <a:effectLst>
                  <a:outerShdw blurRad="38100" dist="38100" dir="2700000" algn="tl">
                    <a:srgbClr val="000000">
                      <a:alpha val="43137"/>
                    </a:srgbClr>
                  </a:outerShdw>
                </a:effectLst>
              </a:rPr>
              <a:t>Baltimore District Voter Registration Forum</a:t>
            </a:r>
          </a:p>
        </p:txBody>
      </p:sp>
      <p:sp>
        <p:nvSpPr>
          <p:cNvPr id="40" name="Rounded Rectangle 5">
            <a:extLst>
              <a:ext uri="{FF2B5EF4-FFF2-40B4-BE49-F238E27FC236}">
                <a16:creationId xmlns:a16="http://schemas.microsoft.com/office/drawing/2014/main" id="{1447903E-2B66-479D-959B-F2EBB2CC9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2EFF7230-DBC6-4BDF-B5B1-563048449E98}"/>
              </a:ext>
            </a:extLst>
          </p:cNvPr>
          <p:cNvPicPr>
            <a:picLocks noGrp="1" noChangeAspect="1"/>
          </p:cNvPicPr>
          <p:nvPr>
            <p:ph idx="1"/>
          </p:nvPr>
        </p:nvPicPr>
        <p:blipFill rotWithShape="1">
          <a:blip r:embed="rId3"/>
          <a:srcRect t="15725" r="1" b="17280"/>
          <a:stretch/>
        </p:blipFill>
        <p:spPr>
          <a:xfrm>
            <a:off x="1158240" y="2121790"/>
            <a:ext cx="9875520" cy="3721608"/>
          </a:xfrm>
          <a:prstGeom prst="rect">
            <a:avLst/>
          </a:prstGeom>
          <a:effectLst/>
        </p:spPr>
      </p:pic>
      <p:sp>
        <p:nvSpPr>
          <p:cNvPr id="2" name="TextBox 1">
            <a:extLst>
              <a:ext uri="{FF2B5EF4-FFF2-40B4-BE49-F238E27FC236}">
                <a16:creationId xmlns:a16="http://schemas.microsoft.com/office/drawing/2014/main" id="{A3C907E3-BB73-474F-911B-139C2464ED2F}"/>
              </a:ext>
            </a:extLst>
          </p:cNvPr>
          <p:cNvSpPr txBox="1"/>
          <p:nvPr/>
        </p:nvSpPr>
        <p:spPr>
          <a:xfrm>
            <a:off x="1019556" y="6191251"/>
            <a:ext cx="9930384" cy="584775"/>
          </a:xfrm>
          <a:prstGeom prst="rect">
            <a:avLst/>
          </a:prstGeom>
          <a:noFill/>
        </p:spPr>
        <p:txBody>
          <a:bodyPr wrap="square" rtlCol="0">
            <a:spAutoFit/>
          </a:bodyPr>
          <a:lstStyle/>
          <a:p>
            <a:pPr algn="ctr"/>
            <a:r>
              <a:rPr lang="en-US" sz="3200" b="1" dirty="0"/>
              <a:t>Rev. Dr. Evalina Huggins, Presiding Elder</a:t>
            </a:r>
          </a:p>
        </p:txBody>
      </p:sp>
    </p:spTree>
    <p:extLst>
      <p:ext uri="{BB962C8B-B14F-4D97-AF65-F5344CB8AC3E}">
        <p14:creationId xmlns:p14="http://schemas.microsoft.com/office/powerpoint/2010/main" val="2885480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A533A5A-539B-4998-A504-2661A16A4B8E}"/>
              </a:ext>
            </a:extLst>
          </p:cNvPr>
          <p:cNvSpPr>
            <a:spLocks noGrp="1"/>
          </p:cNvSpPr>
          <p:nvPr>
            <p:ph type="title"/>
          </p:nvPr>
        </p:nvSpPr>
        <p:spPr>
          <a:xfrm>
            <a:off x="838200" y="176214"/>
            <a:ext cx="10515600" cy="1481188"/>
          </a:xfrm>
        </p:spPr>
        <p:txBody>
          <a:bodyPr vert="horz" lIns="91440" tIns="45720" rIns="91440" bIns="45720" rtlCol="0">
            <a:normAutofit/>
          </a:bodyPr>
          <a:lstStyle/>
          <a:p>
            <a:pPr algn="ctr"/>
            <a:r>
              <a:rPr lang="en-US" sz="4000" b="1" dirty="0">
                <a:effectLst>
                  <a:outerShdw blurRad="38100" dist="38100" dir="2700000" algn="tl">
                    <a:srgbClr val="000000">
                      <a:alpha val="43137"/>
                    </a:srgbClr>
                  </a:outerShdw>
                </a:effectLst>
                <a:latin typeface="Eras Bold ITC" panose="020B0907030504020204" pitchFamily="34" charset="0"/>
              </a:rPr>
              <a:t>Baltimore District Voter Registration Forum</a:t>
            </a:r>
          </a:p>
        </p:txBody>
      </p:sp>
      <p:pic>
        <p:nvPicPr>
          <p:cNvPr id="2" name="Online Media 1" title="&quot;I Have A Right To Vote&quot; - A Star-studded Voting Rights Anthem by Nolan Williams, Jr. (sans credits)">
            <a:hlinkClick r:id="" action="ppaction://media"/>
            <a:extLst>
              <a:ext uri="{FF2B5EF4-FFF2-40B4-BE49-F238E27FC236}">
                <a16:creationId xmlns:a16="http://schemas.microsoft.com/office/drawing/2014/main" id="{86AF8568-1598-4797-974A-D8F0423F21A2}"/>
              </a:ext>
            </a:extLst>
          </p:cNvPr>
          <p:cNvPicPr>
            <a:picLocks noGrp="1" noRot="1" noChangeAspect="1"/>
          </p:cNvPicPr>
          <p:nvPr>
            <p:ph idx="1"/>
            <a:videoFile r:link="rId1"/>
          </p:nvPr>
        </p:nvPicPr>
        <p:blipFill>
          <a:blip r:embed="rId4"/>
          <a:stretch>
            <a:fillRect/>
          </a:stretch>
        </p:blipFill>
        <p:spPr>
          <a:xfrm>
            <a:off x="447361" y="2103120"/>
            <a:ext cx="5215404" cy="2935224"/>
          </a:xfrm>
          <a:prstGeom prst="rect">
            <a:avLst/>
          </a:prstGeom>
        </p:spPr>
      </p:pic>
      <p:pic>
        <p:nvPicPr>
          <p:cNvPr id="5" name="Picture 4">
            <a:extLst>
              <a:ext uri="{FF2B5EF4-FFF2-40B4-BE49-F238E27FC236}">
                <a16:creationId xmlns:a16="http://schemas.microsoft.com/office/drawing/2014/main" id="{D9E8B8CD-887E-4548-8D58-01C7F30470CD}"/>
              </a:ext>
            </a:extLst>
          </p:cNvPr>
          <p:cNvPicPr>
            <a:picLocks noChangeAspect="1"/>
          </p:cNvPicPr>
          <p:nvPr/>
        </p:nvPicPr>
        <p:blipFill>
          <a:blip r:embed="rId5"/>
          <a:stretch>
            <a:fillRect/>
          </a:stretch>
        </p:blipFill>
        <p:spPr>
          <a:xfrm>
            <a:off x="5729354" y="1984248"/>
            <a:ext cx="5940295" cy="3230305"/>
          </a:xfrm>
          <a:prstGeom prst="rect">
            <a:avLst/>
          </a:prstGeom>
        </p:spPr>
      </p:pic>
    </p:spTree>
    <p:extLst>
      <p:ext uri="{BB962C8B-B14F-4D97-AF65-F5344CB8AC3E}">
        <p14:creationId xmlns:p14="http://schemas.microsoft.com/office/powerpoint/2010/main" val="1744683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A533A5A-539B-4998-A504-2661A16A4B8E}"/>
              </a:ext>
            </a:extLst>
          </p:cNvPr>
          <p:cNvSpPr>
            <a:spLocks noGrp="1"/>
          </p:cNvSpPr>
          <p:nvPr>
            <p:ph type="title"/>
          </p:nvPr>
        </p:nvSpPr>
        <p:spPr>
          <a:xfrm>
            <a:off x="838200" y="176214"/>
            <a:ext cx="10515600" cy="1481188"/>
          </a:xfrm>
        </p:spPr>
        <p:txBody>
          <a:bodyPr vert="horz" lIns="91440" tIns="45720" rIns="91440" bIns="45720" rtlCol="0">
            <a:normAutofit/>
          </a:bodyPr>
          <a:lstStyle/>
          <a:p>
            <a:pPr algn="ctr"/>
            <a:r>
              <a:rPr lang="en-US" sz="4000" b="1" dirty="0">
                <a:effectLst>
                  <a:outerShdw blurRad="38100" dist="38100" dir="2700000" algn="tl">
                    <a:srgbClr val="000000">
                      <a:alpha val="43137"/>
                    </a:srgbClr>
                  </a:outerShdw>
                </a:effectLst>
                <a:latin typeface="Eras Bold ITC" panose="020B0907030504020204" pitchFamily="34" charset="0"/>
              </a:rPr>
              <a:t>Baltimore District Voter Registration Forum</a:t>
            </a:r>
          </a:p>
        </p:txBody>
      </p:sp>
      <p:sp>
        <p:nvSpPr>
          <p:cNvPr id="44" name="Content Placeholder 43">
            <a:extLst>
              <a:ext uri="{FF2B5EF4-FFF2-40B4-BE49-F238E27FC236}">
                <a16:creationId xmlns:a16="http://schemas.microsoft.com/office/drawing/2014/main" id="{9AD88972-E143-491E-92FF-015AEACF211C}"/>
              </a:ext>
            </a:extLst>
          </p:cNvPr>
          <p:cNvSpPr>
            <a:spLocks noGrp="1"/>
          </p:cNvSpPr>
          <p:nvPr>
            <p:ph idx="1"/>
          </p:nvPr>
        </p:nvSpPr>
        <p:spPr>
          <a:xfrm>
            <a:off x="838200" y="1657402"/>
            <a:ext cx="2654808" cy="4462407"/>
          </a:xfrm>
        </p:spPr>
        <p:txBody>
          <a:bodyPr>
            <a:normAutofit/>
          </a:bodyPr>
          <a:lstStyle/>
          <a:p>
            <a:r>
              <a:rPr lang="en-US" sz="2000" dirty="0">
                <a:latin typeface="Aharoni" panose="02010803020104030203" pitchFamily="2" charset="-79"/>
                <a:cs typeface="Aharoni" panose="02010803020104030203" pitchFamily="2" charset="-79"/>
              </a:rPr>
              <a:t>Welcome</a:t>
            </a:r>
          </a:p>
          <a:p>
            <a:r>
              <a:rPr lang="en-US" sz="2000" dirty="0">
                <a:latin typeface="Aharoni" panose="02010803020104030203" pitchFamily="2" charset="-79"/>
                <a:cs typeface="Aharoni" panose="02010803020104030203" pitchFamily="2" charset="-79"/>
              </a:rPr>
              <a:t>Introduction of the Voter Registration Team</a:t>
            </a:r>
          </a:p>
          <a:p>
            <a:r>
              <a:rPr lang="en-US" sz="2000" dirty="0">
                <a:latin typeface="Aharoni" panose="02010803020104030203" pitchFamily="2" charset="-79"/>
                <a:cs typeface="Aharoni" panose="02010803020104030203" pitchFamily="2" charset="-79"/>
              </a:rPr>
              <a:t>Introduction of Panelists</a:t>
            </a:r>
          </a:p>
          <a:p>
            <a:r>
              <a:rPr lang="en-US" sz="2000" dirty="0">
                <a:latin typeface="Aharoni" panose="02010803020104030203" pitchFamily="2" charset="-79"/>
                <a:cs typeface="Aharoni" panose="02010803020104030203" pitchFamily="2" charset="-79"/>
              </a:rPr>
              <a:t>Panelist Presentations</a:t>
            </a:r>
          </a:p>
          <a:p>
            <a:r>
              <a:rPr lang="en-US" sz="2000" dirty="0">
                <a:latin typeface="Aharoni" panose="02010803020104030203" pitchFamily="2" charset="-79"/>
                <a:cs typeface="Aharoni" panose="02010803020104030203" pitchFamily="2" charset="-79"/>
              </a:rPr>
              <a:t>Voting Deadlines Presentation</a:t>
            </a:r>
          </a:p>
          <a:p>
            <a:r>
              <a:rPr lang="en-US" sz="2000" dirty="0">
                <a:latin typeface="Aharoni" panose="02010803020104030203" pitchFamily="2" charset="-79"/>
                <a:cs typeface="Aharoni" panose="02010803020104030203" pitchFamily="2" charset="-79"/>
              </a:rPr>
              <a:t>Q &amp; A</a:t>
            </a:r>
          </a:p>
        </p:txBody>
      </p:sp>
      <p:pic>
        <p:nvPicPr>
          <p:cNvPr id="5" name="Picture 4">
            <a:extLst>
              <a:ext uri="{FF2B5EF4-FFF2-40B4-BE49-F238E27FC236}">
                <a16:creationId xmlns:a16="http://schemas.microsoft.com/office/drawing/2014/main" id="{D9E8B8CD-887E-4548-8D58-01C7F30470CD}"/>
              </a:ext>
            </a:extLst>
          </p:cNvPr>
          <p:cNvPicPr>
            <a:picLocks noChangeAspect="1"/>
          </p:cNvPicPr>
          <p:nvPr/>
        </p:nvPicPr>
        <p:blipFill>
          <a:blip r:embed="rId3"/>
          <a:stretch>
            <a:fillRect/>
          </a:stretch>
        </p:blipFill>
        <p:spPr>
          <a:xfrm>
            <a:off x="3455012" y="1657402"/>
            <a:ext cx="8206040" cy="4462407"/>
          </a:xfrm>
          <a:prstGeom prst="rect">
            <a:avLst/>
          </a:prstGeom>
        </p:spPr>
      </p:pic>
    </p:spTree>
    <p:extLst>
      <p:ext uri="{BB962C8B-B14F-4D97-AF65-F5344CB8AC3E}">
        <p14:creationId xmlns:p14="http://schemas.microsoft.com/office/powerpoint/2010/main" val="3136190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AC0099-2351-4F1C-9D52-6E58CA2A1E3D}"/>
              </a:ext>
            </a:extLst>
          </p:cNvPr>
          <p:cNvSpPr/>
          <p:nvPr/>
        </p:nvSpPr>
        <p:spPr>
          <a:xfrm>
            <a:off x="644055" y="3117851"/>
            <a:ext cx="5211906" cy="34383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useBgFill="1">
        <p:nvSpPr>
          <p:cNvPr id="52" name="Rectangle 5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Rectangle 5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0A533A5A-539B-4998-A504-2661A16A4B8E}"/>
              </a:ext>
            </a:extLst>
          </p:cNvPr>
          <p:cNvSpPr>
            <a:spLocks noGrp="1"/>
          </p:cNvSpPr>
          <p:nvPr>
            <p:ph type="title"/>
          </p:nvPr>
        </p:nvSpPr>
        <p:spPr>
          <a:xfrm>
            <a:off x="1047280" y="759805"/>
            <a:ext cx="10306520" cy="1292019"/>
          </a:xfrm>
        </p:spPr>
        <p:txBody>
          <a:bodyPr vert="horz" lIns="91440" tIns="45720" rIns="91440" bIns="45720" rtlCol="0">
            <a:normAutofit/>
          </a:bodyPr>
          <a:lstStyle/>
          <a:p>
            <a:r>
              <a:rPr lang="en-US" sz="4000" b="1" dirty="0">
                <a:solidFill>
                  <a:srgbClr val="FFFFFF"/>
                </a:solidFill>
                <a:effectLst>
                  <a:outerShdw blurRad="38100" dist="38100" dir="2700000" algn="tl">
                    <a:srgbClr val="000000">
                      <a:alpha val="43137"/>
                    </a:srgbClr>
                  </a:outerShdw>
                </a:effectLst>
              </a:rPr>
              <a:t>Baltimore District Voter Registration Forum</a:t>
            </a:r>
          </a:p>
        </p:txBody>
      </p:sp>
      <p:pic>
        <p:nvPicPr>
          <p:cNvPr id="9" name="Picture 8">
            <a:extLst>
              <a:ext uri="{FF2B5EF4-FFF2-40B4-BE49-F238E27FC236}">
                <a16:creationId xmlns:a16="http://schemas.microsoft.com/office/drawing/2014/main" id="{F5967613-32D5-4E9C-A86F-1F6F2D0BEF40}"/>
              </a:ext>
            </a:extLst>
          </p:cNvPr>
          <p:cNvPicPr>
            <a:picLocks noChangeAspect="1"/>
          </p:cNvPicPr>
          <p:nvPr/>
        </p:nvPicPr>
        <p:blipFill>
          <a:blip r:embed="rId3"/>
          <a:stretch>
            <a:fillRect/>
          </a:stretch>
        </p:blipFill>
        <p:spPr>
          <a:xfrm>
            <a:off x="6090306" y="2354089"/>
            <a:ext cx="5390428" cy="4202159"/>
          </a:xfrm>
          <a:prstGeom prst="rect">
            <a:avLst/>
          </a:prstGeom>
        </p:spPr>
      </p:pic>
      <p:graphicFrame>
        <p:nvGraphicFramePr>
          <p:cNvPr id="16" name="Table 16">
            <a:extLst>
              <a:ext uri="{FF2B5EF4-FFF2-40B4-BE49-F238E27FC236}">
                <a16:creationId xmlns:a16="http://schemas.microsoft.com/office/drawing/2014/main" id="{3004E460-CA0E-4064-B8DD-2C58D63F15AC}"/>
              </a:ext>
            </a:extLst>
          </p:cNvPr>
          <p:cNvGraphicFramePr>
            <a:graphicFrameLocks noGrp="1"/>
          </p:cNvGraphicFramePr>
          <p:nvPr>
            <p:extLst>
              <p:ext uri="{D42A27DB-BD31-4B8C-83A1-F6EECF244321}">
                <p14:modId xmlns:p14="http://schemas.microsoft.com/office/powerpoint/2010/main" val="413796928"/>
              </p:ext>
            </p:extLst>
          </p:nvPr>
        </p:nvGraphicFramePr>
        <p:xfrm>
          <a:off x="184912" y="3117851"/>
          <a:ext cx="5911088" cy="3079505"/>
        </p:xfrm>
        <a:graphic>
          <a:graphicData uri="http://schemas.openxmlformats.org/drawingml/2006/table">
            <a:tbl>
              <a:tblPr>
                <a:tableStyleId>{5C22544A-7EE6-4342-B048-85BDC9FD1C3A}</a:tableStyleId>
              </a:tblPr>
              <a:tblGrid>
                <a:gridCol w="2955544">
                  <a:extLst>
                    <a:ext uri="{9D8B030D-6E8A-4147-A177-3AD203B41FA5}">
                      <a16:colId xmlns:a16="http://schemas.microsoft.com/office/drawing/2014/main" val="3951197598"/>
                    </a:ext>
                  </a:extLst>
                </a:gridCol>
                <a:gridCol w="2955544">
                  <a:extLst>
                    <a:ext uri="{9D8B030D-6E8A-4147-A177-3AD203B41FA5}">
                      <a16:colId xmlns:a16="http://schemas.microsoft.com/office/drawing/2014/main" val="440267289"/>
                    </a:ext>
                  </a:extLst>
                </a:gridCol>
              </a:tblGrid>
              <a:tr h="1527301">
                <a:tc>
                  <a:txBody>
                    <a:bodyPr/>
                    <a:lstStyle/>
                    <a:p>
                      <a:pPr marL="0" indent="0">
                        <a:spcBef>
                          <a:spcPts val="600"/>
                        </a:spcBef>
                        <a:buNone/>
                      </a:pPr>
                      <a:r>
                        <a:rPr lang="en-US" sz="1800" dirty="0">
                          <a:latin typeface="Aharoni" panose="02010803020104030203" pitchFamily="2" charset="-79"/>
                          <a:cs typeface="Aharoni" panose="02010803020104030203" pitchFamily="2" charset="-79"/>
                        </a:rPr>
                        <a:t>Kim Elliott, </a:t>
                      </a:r>
                    </a:p>
                    <a:p>
                      <a:pPr marL="0" indent="0">
                        <a:spcBef>
                          <a:spcPts val="600"/>
                        </a:spcBef>
                        <a:buNone/>
                      </a:pPr>
                      <a:r>
                        <a:rPr lang="en-US" sz="1800" dirty="0">
                          <a:latin typeface="Aharoni" panose="02010803020104030203" pitchFamily="2" charset="-79"/>
                          <a:cs typeface="Aharoni" panose="02010803020104030203" pitchFamily="2" charset="-79"/>
                        </a:rPr>
                        <a:t>Co-Chair, Coordinator of</a:t>
                      </a:r>
                    </a:p>
                    <a:p>
                      <a:pPr marL="0" indent="0">
                        <a:spcBef>
                          <a:spcPts val="600"/>
                        </a:spcBef>
                        <a:buNone/>
                      </a:pPr>
                      <a:r>
                        <a:rPr lang="en-US" sz="1800" dirty="0">
                          <a:latin typeface="Aharoni" panose="02010803020104030203" pitchFamily="2" charset="-79"/>
                          <a:cs typeface="Aharoni" panose="02010803020104030203" pitchFamily="2" charset="-79"/>
                        </a:rPr>
                        <a:t>Prince Georges County</a:t>
                      </a:r>
                    </a:p>
                    <a:p>
                      <a:endParaRPr lang="en-US" dirty="0"/>
                    </a:p>
                  </a:txBody>
                  <a:tcPr/>
                </a:tc>
                <a:tc>
                  <a:txBody>
                    <a:bodyPr/>
                    <a:lstStyle/>
                    <a:p>
                      <a:pPr>
                        <a:spcAft>
                          <a:spcPts val="600"/>
                        </a:spcAft>
                      </a:pPr>
                      <a:r>
                        <a:rPr lang="en-US" sz="1800" b="1" dirty="0">
                          <a:latin typeface="Aharoni" panose="02010803020104030203" pitchFamily="2" charset="-79"/>
                          <a:cs typeface="Aharoni" panose="02010803020104030203" pitchFamily="2" charset="-79"/>
                        </a:rPr>
                        <a:t>Chuck Williams, </a:t>
                      </a:r>
                    </a:p>
                    <a:p>
                      <a:pPr>
                        <a:spcAft>
                          <a:spcPts val="600"/>
                        </a:spcAft>
                      </a:pPr>
                      <a:r>
                        <a:rPr lang="en-US" sz="1800" b="1" dirty="0">
                          <a:latin typeface="Aharoni" panose="02010803020104030203" pitchFamily="2" charset="-79"/>
                          <a:cs typeface="Aharoni" panose="02010803020104030203" pitchFamily="2" charset="-79"/>
                        </a:rPr>
                        <a:t>Co-Chair, Coordinator of</a:t>
                      </a:r>
                    </a:p>
                    <a:p>
                      <a:pPr>
                        <a:spcAft>
                          <a:spcPts val="600"/>
                        </a:spcAft>
                      </a:pPr>
                      <a:r>
                        <a:rPr lang="en-US" sz="1800" b="1" dirty="0">
                          <a:latin typeface="Aharoni" panose="02010803020104030203" pitchFamily="2" charset="-79"/>
                          <a:cs typeface="Aharoni" panose="02010803020104030203" pitchFamily="2" charset="-79"/>
                        </a:rPr>
                        <a:t>Montgomery County</a:t>
                      </a:r>
                      <a:endParaRPr lang="en-US" dirty="0"/>
                    </a:p>
                    <a:p>
                      <a:endParaRPr lang="en-US" dirty="0"/>
                    </a:p>
                  </a:txBody>
                  <a:tcPr/>
                </a:tc>
                <a:extLst>
                  <a:ext uri="{0D108BD9-81ED-4DB2-BD59-A6C34878D82A}">
                    <a16:rowId xmlns:a16="http://schemas.microsoft.com/office/drawing/2014/main" val="2689512047"/>
                  </a:ext>
                </a:extLst>
              </a:tr>
              <a:tr h="1552204">
                <a:tc>
                  <a:txBody>
                    <a:bodyPr/>
                    <a:lstStyle/>
                    <a:p>
                      <a:pPr>
                        <a:spcAft>
                          <a:spcPts val="600"/>
                        </a:spcAft>
                      </a:pPr>
                      <a:r>
                        <a:rPr lang="en-US" sz="1800" dirty="0">
                          <a:latin typeface="Aharoni" panose="02010803020104030203" pitchFamily="2" charset="-79"/>
                          <a:cs typeface="Aharoni" panose="02010803020104030203" pitchFamily="2" charset="-79"/>
                        </a:rPr>
                        <a:t>Peggy </a:t>
                      </a:r>
                      <a:r>
                        <a:rPr lang="en-US" sz="1800" dirty="0" err="1">
                          <a:latin typeface="Aharoni" panose="02010803020104030203" pitchFamily="2" charset="-79"/>
                          <a:cs typeface="Aharoni" panose="02010803020104030203" pitchFamily="2" charset="-79"/>
                        </a:rPr>
                        <a:t>Gullette</a:t>
                      </a:r>
                      <a:r>
                        <a:rPr lang="en-US" sz="1800" dirty="0">
                          <a:latin typeface="Aharoni" panose="02010803020104030203" pitchFamily="2" charset="-79"/>
                          <a:cs typeface="Aharoni" panose="02010803020104030203" pitchFamily="2" charset="-79"/>
                        </a:rPr>
                        <a:t>, Coordinator of </a:t>
                      </a:r>
                    </a:p>
                    <a:p>
                      <a:pPr>
                        <a:spcAft>
                          <a:spcPts val="600"/>
                        </a:spcAft>
                      </a:pPr>
                      <a:r>
                        <a:rPr lang="en-US" sz="1800" dirty="0">
                          <a:latin typeface="Aharoni" panose="02010803020104030203" pitchFamily="2" charset="-79"/>
                          <a:cs typeface="Aharoni" panose="02010803020104030203" pitchFamily="2" charset="-79"/>
                        </a:rPr>
                        <a:t>City of Baltimore</a:t>
                      </a:r>
                    </a:p>
                    <a:p>
                      <a:endParaRPr lang="en-US" dirty="0"/>
                    </a:p>
                  </a:txBody>
                  <a:tcPr/>
                </a:tc>
                <a:tc>
                  <a:txBody>
                    <a:bodyPr/>
                    <a:lstStyle/>
                    <a:p>
                      <a:pPr>
                        <a:spcAft>
                          <a:spcPts val="600"/>
                        </a:spcAft>
                      </a:pPr>
                      <a:r>
                        <a:rPr lang="en-US" sz="1800" dirty="0">
                          <a:latin typeface="Aharoni" panose="02010803020104030203" pitchFamily="2" charset="-79"/>
                          <a:cs typeface="Aharoni" panose="02010803020104030203" pitchFamily="2" charset="-79"/>
                        </a:rPr>
                        <a:t>Francine Jefferson, Coordinator of </a:t>
                      </a:r>
                    </a:p>
                    <a:p>
                      <a:pPr>
                        <a:spcAft>
                          <a:spcPts val="600"/>
                        </a:spcAft>
                      </a:pPr>
                      <a:r>
                        <a:rPr lang="en-US" sz="1800" dirty="0">
                          <a:latin typeface="Aharoni" panose="02010803020104030203" pitchFamily="2" charset="-79"/>
                          <a:cs typeface="Aharoni" panose="02010803020104030203" pitchFamily="2" charset="-79"/>
                        </a:rPr>
                        <a:t>Baltimore County</a:t>
                      </a:r>
                    </a:p>
                    <a:p>
                      <a:endParaRPr lang="en-US" dirty="0"/>
                    </a:p>
                  </a:txBody>
                  <a:tcPr/>
                </a:tc>
                <a:extLst>
                  <a:ext uri="{0D108BD9-81ED-4DB2-BD59-A6C34878D82A}">
                    <a16:rowId xmlns:a16="http://schemas.microsoft.com/office/drawing/2014/main" val="4267222791"/>
                  </a:ext>
                </a:extLst>
              </a:tr>
            </a:tbl>
          </a:graphicData>
        </a:graphic>
      </p:graphicFrame>
      <p:sp>
        <p:nvSpPr>
          <p:cNvPr id="2" name="TextBox 1">
            <a:extLst>
              <a:ext uri="{FF2B5EF4-FFF2-40B4-BE49-F238E27FC236}">
                <a16:creationId xmlns:a16="http://schemas.microsoft.com/office/drawing/2014/main" id="{A41AC36F-F808-4ABA-B673-1EF251B6BA8C}"/>
              </a:ext>
            </a:extLst>
          </p:cNvPr>
          <p:cNvSpPr txBox="1"/>
          <p:nvPr/>
        </p:nvSpPr>
        <p:spPr>
          <a:xfrm>
            <a:off x="1119322" y="2656186"/>
            <a:ext cx="4379976" cy="461665"/>
          </a:xfrm>
          <a:prstGeom prst="rect">
            <a:avLst/>
          </a:prstGeom>
          <a:noFill/>
        </p:spPr>
        <p:txBody>
          <a:bodyPr wrap="square" rtlCol="0">
            <a:spAutoFit/>
          </a:bodyPr>
          <a:lstStyle/>
          <a:p>
            <a:pPr algn="ctr"/>
            <a:r>
              <a:rPr lang="en-US" sz="2400" b="1" dirty="0"/>
              <a:t>Leadership Team</a:t>
            </a:r>
          </a:p>
        </p:txBody>
      </p:sp>
      <p:sp>
        <p:nvSpPr>
          <p:cNvPr id="3" name="TextBox 2">
            <a:extLst>
              <a:ext uri="{FF2B5EF4-FFF2-40B4-BE49-F238E27FC236}">
                <a16:creationId xmlns:a16="http://schemas.microsoft.com/office/drawing/2014/main" id="{B6C3E1A0-E449-4DC8-A66E-6B075A588896}"/>
              </a:ext>
            </a:extLst>
          </p:cNvPr>
          <p:cNvSpPr txBox="1"/>
          <p:nvPr/>
        </p:nvSpPr>
        <p:spPr>
          <a:xfrm>
            <a:off x="177291" y="5958046"/>
            <a:ext cx="6145434" cy="646331"/>
          </a:xfrm>
          <a:prstGeom prst="rect">
            <a:avLst/>
          </a:prstGeom>
          <a:noFill/>
        </p:spPr>
        <p:txBody>
          <a:bodyPr wrap="square" rtlCol="0">
            <a:spAutoFit/>
          </a:bodyPr>
          <a:lstStyle/>
          <a:p>
            <a:pPr algn="ctr"/>
            <a:r>
              <a:rPr lang="en-US" b="1" dirty="0">
                <a:latin typeface="Arial Black" panose="020B0A04020102020204" pitchFamily="34" charset="0"/>
              </a:rPr>
              <a:t>Each Local Church has Appointed a </a:t>
            </a:r>
          </a:p>
          <a:p>
            <a:pPr algn="ctr"/>
            <a:r>
              <a:rPr lang="en-US" b="1" dirty="0">
                <a:latin typeface="Arial Black" panose="020B0A04020102020204" pitchFamily="34" charset="0"/>
              </a:rPr>
              <a:t>Voter Engagement Coordinator</a:t>
            </a:r>
          </a:p>
        </p:txBody>
      </p:sp>
    </p:spTree>
    <p:extLst>
      <p:ext uri="{BB962C8B-B14F-4D97-AF65-F5344CB8AC3E}">
        <p14:creationId xmlns:p14="http://schemas.microsoft.com/office/powerpoint/2010/main" val="4486132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C43B-E130-4451-B6AF-8788529C496F}"/>
              </a:ext>
            </a:extLst>
          </p:cNvPr>
          <p:cNvSpPr>
            <a:spLocks noGrp="1"/>
          </p:cNvSpPr>
          <p:nvPr>
            <p:ph type="title"/>
          </p:nvPr>
        </p:nvSpPr>
        <p:spPr/>
        <p:txBody>
          <a:bodyPr>
            <a:normAutofit/>
          </a:bodyPr>
          <a:lstStyle/>
          <a:p>
            <a:pPr algn="ctr"/>
            <a:r>
              <a:rPr lang="en-US" sz="5400" b="1" dirty="0">
                <a:latin typeface="Arial Black" panose="020B0A04020102020204" pitchFamily="34" charset="0"/>
              </a:rPr>
              <a:t>Upcoming Voter Events</a:t>
            </a:r>
          </a:p>
        </p:txBody>
      </p:sp>
      <p:pic>
        <p:nvPicPr>
          <p:cNvPr id="6" name="Content Placeholder 5">
            <a:extLst>
              <a:ext uri="{FF2B5EF4-FFF2-40B4-BE49-F238E27FC236}">
                <a16:creationId xmlns:a16="http://schemas.microsoft.com/office/drawing/2014/main" id="{1FD67AE7-0126-4FEC-8CFE-E7CBE89535FC}"/>
              </a:ext>
            </a:extLst>
          </p:cNvPr>
          <p:cNvPicPr>
            <a:picLocks noGrp="1" noChangeAspect="1"/>
          </p:cNvPicPr>
          <p:nvPr>
            <p:ph sz="half" idx="1"/>
          </p:nvPr>
        </p:nvPicPr>
        <p:blipFill>
          <a:blip r:embed="rId3"/>
          <a:stretch>
            <a:fillRect/>
          </a:stretch>
        </p:blipFill>
        <p:spPr>
          <a:xfrm>
            <a:off x="747133" y="1825625"/>
            <a:ext cx="4363478" cy="4351338"/>
          </a:xfrm>
          <a:prstGeom prst="rect">
            <a:avLst/>
          </a:prstGeom>
        </p:spPr>
      </p:pic>
      <p:pic>
        <p:nvPicPr>
          <p:cNvPr id="5" name="Content Placeholder 4">
            <a:extLst>
              <a:ext uri="{FF2B5EF4-FFF2-40B4-BE49-F238E27FC236}">
                <a16:creationId xmlns:a16="http://schemas.microsoft.com/office/drawing/2014/main" id="{8B4FB2E2-9B11-4B0C-83C3-611DB42FBE7A}"/>
              </a:ext>
            </a:extLst>
          </p:cNvPr>
          <p:cNvPicPr>
            <a:picLocks noGrp="1" noChangeAspect="1"/>
          </p:cNvPicPr>
          <p:nvPr>
            <p:ph sz="half" idx="2"/>
          </p:nvPr>
        </p:nvPicPr>
        <p:blipFill>
          <a:blip r:embed="rId4"/>
          <a:stretch>
            <a:fillRect/>
          </a:stretch>
        </p:blipFill>
        <p:spPr>
          <a:xfrm>
            <a:off x="5562010" y="1825625"/>
            <a:ext cx="5791790" cy="4351338"/>
          </a:xfrm>
          <a:prstGeom prst="rect">
            <a:avLst/>
          </a:prstGeom>
        </p:spPr>
      </p:pic>
    </p:spTree>
    <p:extLst>
      <p:ext uri="{BB962C8B-B14F-4D97-AF65-F5344CB8AC3E}">
        <p14:creationId xmlns:p14="http://schemas.microsoft.com/office/powerpoint/2010/main" val="162711640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Rectangle 5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0A533A5A-539B-4998-A504-2661A16A4B8E}"/>
              </a:ext>
            </a:extLst>
          </p:cNvPr>
          <p:cNvSpPr>
            <a:spLocks noGrp="1"/>
          </p:cNvSpPr>
          <p:nvPr>
            <p:ph type="title"/>
          </p:nvPr>
        </p:nvSpPr>
        <p:spPr>
          <a:xfrm>
            <a:off x="1047280" y="759805"/>
            <a:ext cx="10306520" cy="1292019"/>
          </a:xfrm>
        </p:spPr>
        <p:txBody>
          <a:bodyPr vert="horz" lIns="91440" tIns="45720" rIns="91440" bIns="45720" rtlCol="0">
            <a:normAutofit/>
          </a:bodyPr>
          <a:lstStyle/>
          <a:p>
            <a:r>
              <a:rPr lang="en-US" sz="4000" b="1" dirty="0">
                <a:solidFill>
                  <a:srgbClr val="FFFFFF"/>
                </a:solidFill>
                <a:effectLst>
                  <a:outerShdw blurRad="38100" dist="38100" dir="2700000" algn="tl">
                    <a:srgbClr val="000000">
                      <a:alpha val="43137"/>
                    </a:srgbClr>
                  </a:outerShdw>
                </a:effectLst>
              </a:rPr>
              <a:t>Baltimore District Voter Registration Forum</a:t>
            </a:r>
          </a:p>
        </p:txBody>
      </p:sp>
      <p:pic>
        <p:nvPicPr>
          <p:cNvPr id="9" name="Picture 8">
            <a:extLst>
              <a:ext uri="{FF2B5EF4-FFF2-40B4-BE49-F238E27FC236}">
                <a16:creationId xmlns:a16="http://schemas.microsoft.com/office/drawing/2014/main" id="{F5967613-32D5-4E9C-A86F-1F6F2D0BEF40}"/>
              </a:ext>
            </a:extLst>
          </p:cNvPr>
          <p:cNvPicPr>
            <a:picLocks noChangeAspect="1"/>
          </p:cNvPicPr>
          <p:nvPr/>
        </p:nvPicPr>
        <p:blipFill>
          <a:blip r:embed="rId3"/>
          <a:stretch>
            <a:fillRect/>
          </a:stretch>
        </p:blipFill>
        <p:spPr>
          <a:xfrm>
            <a:off x="6090202" y="2354088"/>
            <a:ext cx="5402025" cy="4202159"/>
          </a:xfrm>
          <a:prstGeom prst="rect">
            <a:avLst/>
          </a:prstGeom>
        </p:spPr>
      </p:pic>
      <p:pic>
        <p:nvPicPr>
          <p:cNvPr id="5" name="Picture 4">
            <a:extLst>
              <a:ext uri="{FF2B5EF4-FFF2-40B4-BE49-F238E27FC236}">
                <a16:creationId xmlns:a16="http://schemas.microsoft.com/office/drawing/2014/main" id="{CFE2AA2F-7544-45A9-B276-B96004CCF379}"/>
              </a:ext>
            </a:extLst>
          </p:cNvPr>
          <p:cNvPicPr>
            <a:picLocks noChangeAspect="1"/>
          </p:cNvPicPr>
          <p:nvPr/>
        </p:nvPicPr>
        <p:blipFill>
          <a:blip r:embed="rId4"/>
          <a:stretch>
            <a:fillRect/>
          </a:stretch>
        </p:blipFill>
        <p:spPr>
          <a:xfrm>
            <a:off x="797755" y="2354088"/>
            <a:ext cx="1291769" cy="1477004"/>
          </a:xfrm>
          <a:prstGeom prst="rect">
            <a:avLst/>
          </a:prstGeom>
        </p:spPr>
      </p:pic>
      <p:pic>
        <p:nvPicPr>
          <p:cNvPr id="6" name="Picture 5">
            <a:extLst>
              <a:ext uri="{FF2B5EF4-FFF2-40B4-BE49-F238E27FC236}">
                <a16:creationId xmlns:a16="http://schemas.microsoft.com/office/drawing/2014/main" id="{B38D7145-FFF2-466E-B6C0-63FC840CB2D5}"/>
              </a:ext>
            </a:extLst>
          </p:cNvPr>
          <p:cNvPicPr>
            <a:picLocks noChangeAspect="1"/>
          </p:cNvPicPr>
          <p:nvPr/>
        </p:nvPicPr>
        <p:blipFill>
          <a:blip r:embed="rId5"/>
          <a:stretch>
            <a:fillRect/>
          </a:stretch>
        </p:blipFill>
        <p:spPr>
          <a:xfrm>
            <a:off x="792311" y="3834245"/>
            <a:ext cx="1297213" cy="1277248"/>
          </a:xfrm>
          <a:prstGeom prst="rect">
            <a:avLst/>
          </a:prstGeom>
        </p:spPr>
      </p:pic>
      <p:pic>
        <p:nvPicPr>
          <p:cNvPr id="7" name="Picture 6">
            <a:extLst>
              <a:ext uri="{FF2B5EF4-FFF2-40B4-BE49-F238E27FC236}">
                <a16:creationId xmlns:a16="http://schemas.microsoft.com/office/drawing/2014/main" id="{FFD5133E-9518-42F5-B3BE-245B7CC10244}"/>
              </a:ext>
            </a:extLst>
          </p:cNvPr>
          <p:cNvPicPr>
            <a:picLocks noChangeAspect="1"/>
          </p:cNvPicPr>
          <p:nvPr/>
        </p:nvPicPr>
        <p:blipFill>
          <a:blip r:embed="rId6"/>
          <a:stretch>
            <a:fillRect/>
          </a:stretch>
        </p:blipFill>
        <p:spPr>
          <a:xfrm>
            <a:off x="792311" y="5111495"/>
            <a:ext cx="1297213" cy="1444751"/>
          </a:xfrm>
          <a:prstGeom prst="rect">
            <a:avLst/>
          </a:prstGeom>
        </p:spPr>
      </p:pic>
      <p:sp>
        <p:nvSpPr>
          <p:cNvPr id="11" name="Rectangle 10">
            <a:extLst>
              <a:ext uri="{FF2B5EF4-FFF2-40B4-BE49-F238E27FC236}">
                <a16:creationId xmlns:a16="http://schemas.microsoft.com/office/drawing/2014/main" id="{4AAC0099-2351-4F1C-9D52-6E58CA2A1E3D}"/>
              </a:ext>
            </a:extLst>
          </p:cNvPr>
          <p:cNvSpPr/>
          <p:nvPr/>
        </p:nvSpPr>
        <p:spPr>
          <a:xfrm>
            <a:off x="2078030" y="2349368"/>
            <a:ext cx="4012172" cy="420215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Voter Registration Panelist:</a:t>
            </a:r>
          </a:p>
          <a:p>
            <a:pPr lvl="0" eaLnBrk="0" fontAlgn="base" hangingPunct="0">
              <a:spcBef>
                <a:spcPct val="0"/>
              </a:spcBef>
              <a:spcAft>
                <a:spcPct val="0"/>
              </a:spcAft>
              <a:defRPr/>
            </a:pPr>
            <a:endParaRPr lang="en-US" altLang="en-US" sz="800" b="1" dirty="0">
              <a:solidFill>
                <a:srgbClr val="000000"/>
              </a:solidFill>
              <a:latin typeface="Calibri" panose="020F0502020204030204" pitchFamily="34" charset="0"/>
            </a:endParaRPr>
          </a:p>
          <a:p>
            <a:pPr lvl="0" eaLnBrk="0" fontAlgn="base" hangingPunct="0">
              <a:spcBef>
                <a:spcPct val="0"/>
              </a:spcBef>
              <a:spcAft>
                <a:spcPct val="0"/>
              </a:spcAft>
              <a:defRPr/>
            </a:pPr>
            <a:r>
              <a:rPr lang="en-US" altLang="en-US" sz="2000" b="1" dirty="0">
                <a:solidFill>
                  <a:srgbClr val="000000"/>
                </a:solidFill>
                <a:latin typeface="Calibri" panose="020F0502020204030204" pitchFamily="34" charset="0"/>
              </a:rPr>
              <a:t>Dr. Barbara Shaw, </a:t>
            </a:r>
          </a:p>
          <a:p>
            <a:pPr lvl="0" eaLnBrk="0" fontAlgn="base" hangingPunct="0">
              <a:spcBef>
                <a:spcPct val="0"/>
              </a:spcBef>
              <a:spcAft>
                <a:spcPct val="0"/>
              </a:spcAft>
              <a:defRPr/>
            </a:pPr>
            <a:r>
              <a:rPr lang="en-US" altLang="en-US" sz="1600" b="1" dirty="0">
                <a:solidFill>
                  <a:srgbClr val="000000"/>
                </a:solidFill>
                <a:latin typeface="Calibri" panose="020F0502020204030204" pitchFamily="34" charset="0"/>
              </a:rPr>
              <a:t>Past International President WHOMS,       Past Chair of NCNW,    </a:t>
            </a:r>
          </a:p>
          <a:p>
            <a:pPr lvl="0" eaLnBrk="0" fontAlgn="base" hangingPunct="0">
              <a:spcBef>
                <a:spcPct val="0"/>
              </a:spcBef>
              <a:spcAft>
                <a:spcPct val="0"/>
              </a:spcAft>
              <a:defRPr/>
            </a:pPr>
            <a:r>
              <a:rPr lang="en-US" altLang="en-US" sz="1600" b="1" dirty="0">
                <a:solidFill>
                  <a:srgbClr val="000000"/>
                </a:solidFill>
                <a:latin typeface="Calibri" panose="020F0502020204030204" pitchFamily="34" charset="0"/>
              </a:rPr>
              <a:t>Representing Black Church 75</a:t>
            </a:r>
          </a:p>
          <a:p>
            <a:pPr lvl="0" eaLnBrk="0" fontAlgn="base" hangingPunct="0">
              <a:spcBef>
                <a:spcPct val="0"/>
              </a:spcBef>
              <a:spcAft>
                <a:spcPct val="0"/>
              </a:spcAft>
              <a:defRPr/>
            </a:pPr>
            <a:endParaRPr lang="en-US" altLang="en-US" sz="2000" b="1" dirty="0">
              <a:solidFill>
                <a:srgbClr val="000000"/>
              </a:solidFill>
              <a:latin typeface="Calibri" panose="020F0502020204030204" pitchFamily="34" charset="0"/>
            </a:endParaRPr>
          </a:p>
          <a:p>
            <a:pPr lvl="0" eaLnBrk="0" fontAlgn="base" hangingPunct="0">
              <a:spcBef>
                <a:spcPct val="0"/>
              </a:spcBef>
              <a:spcAft>
                <a:spcPct val="0"/>
              </a:spcAft>
              <a:defRPr/>
            </a:pPr>
            <a:r>
              <a:rPr lang="en-US" altLang="en-US" sz="2000" b="1" dirty="0">
                <a:solidFill>
                  <a:srgbClr val="000000"/>
                </a:solidFill>
                <a:latin typeface="Calibri" panose="020F0502020204030204" pitchFamily="34" charset="0"/>
              </a:rPr>
              <a:t>Rev. Kobi Little,</a:t>
            </a:r>
          </a:p>
          <a:p>
            <a:pPr lvl="0" eaLnBrk="0" fontAlgn="base" hangingPunct="0">
              <a:spcBef>
                <a:spcPct val="0"/>
              </a:spcBef>
              <a:spcAft>
                <a:spcPct val="0"/>
              </a:spcAft>
              <a:defRPr/>
            </a:pPr>
            <a:r>
              <a:rPr lang="en-US" altLang="en-US" sz="1600" b="1" dirty="0">
                <a:solidFill>
                  <a:srgbClr val="000000"/>
                </a:solidFill>
                <a:latin typeface="Calibri" panose="020F0502020204030204" pitchFamily="34" charset="0"/>
              </a:rPr>
              <a:t>President, Baltimore Branch </a:t>
            </a:r>
          </a:p>
          <a:p>
            <a:pPr lvl="0" eaLnBrk="0" fontAlgn="base" hangingPunct="0">
              <a:spcBef>
                <a:spcPct val="0"/>
              </a:spcBef>
              <a:spcAft>
                <a:spcPct val="0"/>
              </a:spcAft>
              <a:defRPr/>
            </a:pPr>
            <a:r>
              <a:rPr lang="en-US" altLang="en-US" sz="1600" b="1" dirty="0">
                <a:solidFill>
                  <a:srgbClr val="000000"/>
                </a:solidFill>
                <a:latin typeface="Calibri" panose="020F0502020204030204" pitchFamily="34" charset="0"/>
              </a:rPr>
              <a:t>NAACP</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altLang="en-US" b="1" u="sng" dirty="0">
              <a:solidFill>
                <a:srgbClr val="000000"/>
              </a:solidFill>
              <a:latin typeface="Calibri" panose="020F0502020204030204" pitchFamily="34" charset="0"/>
            </a:endParaRPr>
          </a:p>
          <a:p>
            <a:pPr lvl="0" eaLnBrk="0" fontAlgn="base" hangingPunct="0">
              <a:spcBef>
                <a:spcPct val="0"/>
              </a:spcBef>
              <a:spcAft>
                <a:spcPct val="0"/>
              </a:spcAft>
              <a:defRPr/>
            </a:pPr>
            <a:r>
              <a:rPr lang="en-US" altLang="en-US" sz="2000" b="1" dirty="0">
                <a:solidFill>
                  <a:srgbClr val="000000"/>
                </a:solidFill>
                <a:latin typeface="Calibri" panose="020F0502020204030204" pitchFamily="34" charset="0"/>
              </a:rPr>
              <a:t>Janet Ross,</a:t>
            </a:r>
          </a:p>
          <a:p>
            <a:pPr lvl="0" eaLnBrk="0" fontAlgn="base" hangingPunct="0">
              <a:spcBef>
                <a:spcPct val="0"/>
              </a:spcBef>
              <a:spcAft>
                <a:spcPct val="0"/>
              </a:spcAft>
              <a:defRPr/>
            </a:pPr>
            <a:r>
              <a:rPr lang="en-US" altLang="en-US" sz="1600" b="1" dirty="0">
                <a:solidFill>
                  <a:srgbClr val="000000"/>
                </a:solidFill>
                <a:latin typeface="Calibri" panose="020F0502020204030204" pitchFamily="34" charset="0"/>
              </a:rPr>
              <a:t>Information Technology &amp; </a:t>
            </a:r>
          </a:p>
          <a:p>
            <a:pPr lvl="0" eaLnBrk="0" fontAlgn="base" hangingPunct="0">
              <a:spcBef>
                <a:spcPct val="0"/>
              </a:spcBef>
              <a:spcAft>
                <a:spcPct val="0"/>
              </a:spcAft>
              <a:defRPr/>
            </a:pPr>
            <a:r>
              <a:rPr lang="en-US" altLang="en-US" sz="1600" b="1" dirty="0">
                <a:solidFill>
                  <a:srgbClr val="000000"/>
                </a:solidFill>
                <a:latin typeface="Calibri" panose="020F0502020204030204" pitchFamily="34" charset="0"/>
              </a:rPr>
              <a:t>Election Judge Training Manager</a:t>
            </a:r>
          </a:p>
          <a:p>
            <a:pPr lvl="0" eaLnBrk="0" fontAlgn="base" hangingPunct="0">
              <a:spcBef>
                <a:spcPct val="0"/>
              </a:spcBef>
              <a:spcAft>
                <a:spcPct val="0"/>
              </a:spcAft>
              <a:defRPr/>
            </a:pPr>
            <a:r>
              <a:rPr lang="en-US" altLang="en-US" sz="1600" b="1" dirty="0">
                <a:solidFill>
                  <a:srgbClr val="000000"/>
                </a:solidFill>
                <a:latin typeface="Calibri" panose="020F0502020204030204" pitchFamily="34" charset="0"/>
              </a:rPr>
              <a:t>Montgomery County Board of Elections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17188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8791411-FAFA-4E65-AE8E-372AFE525BB5}"/>
              </a:ext>
            </a:extLst>
          </p:cNvPr>
          <p:cNvPicPr>
            <a:picLocks noChangeAspect="1"/>
          </p:cNvPicPr>
          <p:nvPr/>
        </p:nvPicPr>
        <p:blipFill>
          <a:blip r:embed="rId3"/>
          <a:stretch>
            <a:fillRect/>
          </a:stretch>
        </p:blipFill>
        <p:spPr>
          <a:xfrm>
            <a:off x="838200" y="361478"/>
            <a:ext cx="10515600" cy="1300843"/>
          </a:xfrm>
          <a:prstGeom prst="rect">
            <a:avLst/>
          </a:prstGeom>
        </p:spPr>
      </p:pic>
      <p:sp>
        <p:nvSpPr>
          <p:cNvPr id="3" name="Content Placeholder 2">
            <a:extLst>
              <a:ext uri="{FF2B5EF4-FFF2-40B4-BE49-F238E27FC236}">
                <a16:creationId xmlns:a16="http://schemas.microsoft.com/office/drawing/2014/main" id="{FCAC4FBE-0359-42A4-8102-A94F9572BF75}"/>
              </a:ext>
            </a:extLst>
          </p:cNvPr>
          <p:cNvSpPr>
            <a:spLocks noGrp="1"/>
          </p:cNvSpPr>
          <p:nvPr>
            <p:ph idx="1"/>
          </p:nvPr>
        </p:nvSpPr>
        <p:spPr>
          <a:xfrm>
            <a:off x="582168" y="1690688"/>
            <a:ext cx="10515600" cy="4351338"/>
          </a:xfrm>
        </p:spPr>
        <p:txBody>
          <a:bodyPr>
            <a:normAutofit fontScale="92500"/>
          </a:bodyPr>
          <a:lstStyle/>
          <a:p>
            <a:pPr marL="0" indent="0" algn="ctr">
              <a:buNone/>
            </a:pPr>
            <a:br>
              <a:rPr lang="en-US" b="1" i="0" dirty="0">
                <a:solidFill>
                  <a:srgbClr val="333333"/>
                </a:solidFill>
                <a:effectLst/>
                <a:latin typeface="Roboto"/>
              </a:rPr>
            </a:br>
            <a:endParaRPr lang="en-US" b="1" i="0" dirty="0">
              <a:solidFill>
                <a:srgbClr val="333333"/>
              </a:solidFill>
              <a:effectLst/>
              <a:latin typeface="Roboto"/>
            </a:endParaRPr>
          </a:p>
          <a:p>
            <a:pPr algn="ctr"/>
            <a:endParaRPr lang="en-US" b="1" dirty="0">
              <a:solidFill>
                <a:srgbClr val="333333"/>
              </a:solidFill>
              <a:latin typeface="Roboto"/>
            </a:endParaRPr>
          </a:p>
          <a:p>
            <a:pPr algn="ctr"/>
            <a:endParaRPr lang="en-US" b="1" i="0" dirty="0">
              <a:solidFill>
                <a:srgbClr val="333333"/>
              </a:solidFill>
              <a:effectLst/>
              <a:latin typeface="Roboto"/>
            </a:endParaRPr>
          </a:p>
          <a:p>
            <a:pPr algn="ctr"/>
            <a:endParaRPr lang="en-US" b="1" dirty="0">
              <a:solidFill>
                <a:srgbClr val="333333"/>
              </a:solidFill>
              <a:latin typeface="Roboto"/>
            </a:endParaRPr>
          </a:p>
          <a:p>
            <a:pPr marL="0" indent="0" algn="ctr">
              <a:buNone/>
            </a:pPr>
            <a:r>
              <a:rPr lang="en-US" b="1" i="0" dirty="0">
                <a:solidFill>
                  <a:srgbClr val="333333"/>
                </a:solidFill>
                <a:effectLst/>
                <a:latin typeface="Roboto"/>
              </a:rPr>
              <a:t>Black Church 75, Inc. is a voter turnout movement of the Religious Affairs Department of the National Action Network in partnership with the Conference of National Black Churches with the goal of mobilizing at least 1,000 black churches in America to register and turnout 75% of their eligible voters.</a:t>
            </a:r>
          </a:p>
          <a:p>
            <a:pPr marL="0" indent="0">
              <a:buNone/>
            </a:pPr>
            <a:endParaRPr lang="en-US" dirty="0"/>
          </a:p>
        </p:txBody>
      </p:sp>
      <p:sp>
        <p:nvSpPr>
          <p:cNvPr id="4" name="TextBox 3">
            <a:extLst>
              <a:ext uri="{FF2B5EF4-FFF2-40B4-BE49-F238E27FC236}">
                <a16:creationId xmlns:a16="http://schemas.microsoft.com/office/drawing/2014/main" id="{5428479D-8537-4CCA-8D8E-9B4220008313}"/>
              </a:ext>
            </a:extLst>
          </p:cNvPr>
          <p:cNvSpPr txBox="1"/>
          <p:nvPr/>
        </p:nvSpPr>
        <p:spPr>
          <a:xfrm>
            <a:off x="1158240" y="2162637"/>
            <a:ext cx="9125712" cy="1200329"/>
          </a:xfrm>
          <a:prstGeom prst="rect">
            <a:avLst/>
          </a:prstGeom>
          <a:noFill/>
        </p:spPr>
        <p:txBody>
          <a:bodyPr wrap="square" rtlCol="0">
            <a:spAutoFit/>
          </a:bodyPr>
          <a:lstStyle/>
          <a:p>
            <a:pPr algn="ctr"/>
            <a:r>
              <a:rPr lang="en-US" sz="7200" b="1" dirty="0"/>
              <a:t>Dr. Barbara Shaw</a:t>
            </a:r>
          </a:p>
        </p:txBody>
      </p:sp>
      <p:sp>
        <p:nvSpPr>
          <p:cNvPr id="2" name="Title 1">
            <a:extLst>
              <a:ext uri="{FF2B5EF4-FFF2-40B4-BE49-F238E27FC236}">
                <a16:creationId xmlns:a16="http://schemas.microsoft.com/office/drawing/2014/main" id="{502D64D2-087C-406F-8D8C-C01E8CC9AA1A}"/>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4294732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64D2-087C-406F-8D8C-C01E8CC9AA1A}"/>
              </a:ext>
            </a:extLst>
          </p:cNvPr>
          <p:cNvSpPr>
            <a:spLocks noGrp="1"/>
          </p:cNvSpPr>
          <p:nvPr>
            <p:ph type="title"/>
          </p:nvPr>
        </p:nvSpPr>
        <p:spPr/>
        <p:txBody>
          <a:bodyPr/>
          <a:lstStyle/>
          <a:p>
            <a:endParaRPr lang="en-US" dirty="0"/>
          </a:p>
        </p:txBody>
      </p:sp>
      <p:pic>
        <p:nvPicPr>
          <p:cNvPr id="15" name="Picture 14">
            <a:extLst>
              <a:ext uri="{FF2B5EF4-FFF2-40B4-BE49-F238E27FC236}">
                <a16:creationId xmlns:a16="http://schemas.microsoft.com/office/drawing/2014/main" id="{48791411-FAFA-4E65-AE8E-372AFE525BB5}"/>
              </a:ext>
            </a:extLst>
          </p:cNvPr>
          <p:cNvPicPr>
            <a:picLocks noChangeAspect="1"/>
          </p:cNvPicPr>
          <p:nvPr/>
        </p:nvPicPr>
        <p:blipFill>
          <a:blip r:embed="rId3"/>
          <a:stretch>
            <a:fillRect/>
          </a:stretch>
        </p:blipFill>
        <p:spPr>
          <a:xfrm>
            <a:off x="838200" y="361478"/>
            <a:ext cx="10515600" cy="1300843"/>
          </a:xfrm>
          <a:prstGeom prst="rect">
            <a:avLst/>
          </a:prstGeom>
        </p:spPr>
      </p:pic>
      <p:sp>
        <p:nvSpPr>
          <p:cNvPr id="3" name="Content Placeholder 2">
            <a:extLst>
              <a:ext uri="{FF2B5EF4-FFF2-40B4-BE49-F238E27FC236}">
                <a16:creationId xmlns:a16="http://schemas.microsoft.com/office/drawing/2014/main" id="{FCAC4FBE-0359-42A4-8102-A94F9572BF75}"/>
              </a:ext>
            </a:extLst>
          </p:cNvPr>
          <p:cNvSpPr>
            <a:spLocks noGrp="1"/>
          </p:cNvSpPr>
          <p:nvPr>
            <p:ph idx="1"/>
          </p:nvPr>
        </p:nvSpPr>
        <p:spPr>
          <a:xfrm>
            <a:off x="616945" y="1825625"/>
            <a:ext cx="11160086" cy="4351338"/>
          </a:xfrm>
        </p:spPr>
        <p:txBody>
          <a:bodyPr>
            <a:normAutofit fontScale="32500" lnSpcReduction="20000"/>
          </a:bodyPr>
          <a:lstStyle/>
          <a:p>
            <a:pPr algn="ctr"/>
            <a:br>
              <a:rPr lang="en-US" b="1" i="0" dirty="0">
                <a:solidFill>
                  <a:srgbClr val="333333"/>
                </a:solidFill>
                <a:effectLst/>
                <a:latin typeface="Roboto"/>
              </a:rPr>
            </a:br>
            <a:r>
              <a:rPr lang="en-US" sz="6500" b="1" i="0" dirty="0">
                <a:solidFill>
                  <a:srgbClr val="333333"/>
                </a:solidFill>
                <a:effectLst/>
                <a:latin typeface="Roboto"/>
              </a:rPr>
              <a:t>THE FOUR R’s</a:t>
            </a:r>
            <a:endParaRPr lang="en-US" b="1" i="0" dirty="0">
              <a:solidFill>
                <a:srgbClr val="333333"/>
              </a:solidFill>
              <a:effectLst/>
              <a:latin typeface="Roboto"/>
            </a:endParaRPr>
          </a:p>
          <a:p>
            <a:pPr algn="l"/>
            <a:r>
              <a:rPr lang="en-US" sz="5500" b="1" i="0" dirty="0">
                <a:solidFill>
                  <a:srgbClr val="333333"/>
                </a:solidFill>
                <a:effectLst/>
                <a:latin typeface="Roboto"/>
              </a:rPr>
              <a:t>Register</a:t>
            </a:r>
          </a:p>
          <a:p>
            <a:pPr algn="l"/>
            <a:r>
              <a:rPr lang="en-US" sz="5500" i="0" dirty="0">
                <a:effectLst/>
                <a:latin typeface="Roboto"/>
              </a:rPr>
              <a:t>Register &amp; Turnout at least 75% of all eligible voters in their congregations</a:t>
            </a:r>
          </a:p>
          <a:p>
            <a:pPr algn="l"/>
            <a:endParaRPr lang="en-US" sz="5500" b="1" i="0" dirty="0">
              <a:solidFill>
                <a:srgbClr val="333333"/>
              </a:solidFill>
              <a:effectLst/>
              <a:latin typeface="Roboto"/>
            </a:endParaRPr>
          </a:p>
          <a:p>
            <a:pPr algn="l"/>
            <a:r>
              <a:rPr lang="en-US" sz="5500" b="1" i="0" dirty="0">
                <a:solidFill>
                  <a:srgbClr val="333333"/>
                </a:solidFill>
                <a:effectLst/>
                <a:latin typeface="Roboto"/>
              </a:rPr>
              <a:t>Ready</a:t>
            </a:r>
          </a:p>
          <a:p>
            <a:pPr algn="l"/>
            <a:r>
              <a:rPr lang="en-US" sz="5500" b="0" i="0" dirty="0">
                <a:effectLst/>
                <a:latin typeface="Roboto"/>
              </a:rPr>
              <a:t>Ensure Voters are Ready to vote (photo ID, address, precinct)</a:t>
            </a:r>
          </a:p>
          <a:p>
            <a:pPr algn="l"/>
            <a:endParaRPr lang="en-US" sz="5500" b="1" i="0" dirty="0">
              <a:effectLst/>
              <a:latin typeface="Roboto"/>
            </a:endParaRPr>
          </a:p>
          <a:p>
            <a:pPr algn="l"/>
            <a:r>
              <a:rPr lang="en-US" sz="5500" b="1" i="0" dirty="0">
                <a:solidFill>
                  <a:srgbClr val="333333"/>
                </a:solidFill>
                <a:effectLst/>
                <a:latin typeface="Roboto"/>
              </a:rPr>
              <a:t>Remember</a:t>
            </a:r>
          </a:p>
          <a:p>
            <a:pPr algn="l"/>
            <a:r>
              <a:rPr lang="en-US" sz="5500" b="0" i="0" dirty="0">
                <a:effectLst/>
                <a:latin typeface="Roboto"/>
              </a:rPr>
              <a:t>Remind voters to register to vote and to GO VOTE in the upcoming LOCAL and NATIONAL elections.</a:t>
            </a:r>
          </a:p>
          <a:p>
            <a:pPr algn="l"/>
            <a:endParaRPr lang="en-US" sz="5500" b="1" i="0" dirty="0">
              <a:solidFill>
                <a:srgbClr val="333333"/>
              </a:solidFill>
              <a:effectLst/>
              <a:latin typeface="Roboto"/>
            </a:endParaRPr>
          </a:p>
          <a:p>
            <a:pPr algn="l"/>
            <a:r>
              <a:rPr lang="en-US" sz="5500" b="1" i="0" dirty="0">
                <a:solidFill>
                  <a:srgbClr val="333333"/>
                </a:solidFill>
                <a:effectLst/>
                <a:latin typeface="Roboto"/>
              </a:rPr>
              <a:t>Rush</a:t>
            </a:r>
          </a:p>
          <a:p>
            <a:pPr algn="l"/>
            <a:r>
              <a:rPr lang="en-US" sz="5500" b="0" i="0" dirty="0">
                <a:effectLst/>
                <a:latin typeface="Roboto"/>
              </a:rPr>
              <a:t>Have voters rush to vote early! We MUST HAVE a record turnout of black voters in 2020 general election!</a:t>
            </a:r>
          </a:p>
          <a:p>
            <a:endParaRPr lang="en-US" dirty="0"/>
          </a:p>
        </p:txBody>
      </p:sp>
    </p:spTree>
    <p:extLst>
      <p:ext uri="{BB962C8B-B14F-4D97-AF65-F5344CB8AC3E}">
        <p14:creationId xmlns:p14="http://schemas.microsoft.com/office/powerpoint/2010/main" val="4127600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left)">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left)">
                                      <p:cBhvr>
                                        <p:cTn id="23" dur="500"/>
                                        <p:tgtEl>
                                          <p:spTgt spid="3">
                                            <p:txEl>
                                              <p:pRg st="7" end="7"/>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wipe(left)">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wipe(left)">
                                      <p:cBhvr>
                                        <p:cTn id="31" dur="500"/>
                                        <p:tgtEl>
                                          <p:spTgt spid="3">
                                            <p:txEl>
                                              <p:pRg st="10" end="10"/>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wipe(left)">
                                      <p:cBhvr>
                                        <p:cTn id="3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E9ED0B-0934-40CE-AE5F-9B16F9C17112}"/>
              </a:ext>
            </a:extLst>
          </p:cNvPr>
          <p:cNvSpPr>
            <a:spLocks noGrp="1"/>
          </p:cNvSpPr>
          <p:nvPr>
            <p:ph type="title"/>
          </p:nvPr>
        </p:nvSpPr>
        <p:spPr>
          <a:xfrm>
            <a:off x="836612" y="813816"/>
            <a:ext cx="3932237" cy="1600200"/>
          </a:xfrm>
        </p:spPr>
        <p:txBody>
          <a:bodyPr>
            <a:normAutofit fontScale="90000"/>
          </a:bodyPr>
          <a:lstStyle/>
          <a:p>
            <a:r>
              <a:rPr lang="en-US" sz="4400" b="1" dirty="0"/>
              <a:t>Rev. </a:t>
            </a:r>
            <a:r>
              <a:rPr lang="en-US" sz="4400" b="1" dirty="0" err="1"/>
              <a:t>Kobi</a:t>
            </a:r>
            <a:r>
              <a:rPr lang="en-US" sz="4400" b="1" dirty="0"/>
              <a:t> Little, President of Baltimore Branch</a:t>
            </a:r>
          </a:p>
        </p:txBody>
      </p:sp>
      <p:sp>
        <p:nvSpPr>
          <p:cNvPr id="4" name="Content Placeholder 3">
            <a:extLst>
              <a:ext uri="{FF2B5EF4-FFF2-40B4-BE49-F238E27FC236}">
                <a16:creationId xmlns:a16="http://schemas.microsoft.com/office/drawing/2014/main" id="{CD52FF87-B24F-4EE0-A4BF-D86A0A3EAC2C}"/>
              </a:ext>
            </a:extLst>
          </p:cNvPr>
          <p:cNvSpPr>
            <a:spLocks noGrp="1"/>
          </p:cNvSpPr>
          <p:nvPr>
            <p:ph idx="1"/>
          </p:nvPr>
        </p:nvSpPr>
        <p:spPr>
          <a:xfrm>
            <a:off x="5202936" y="457200"/>
            <a:ext cx="6152452" cy="5403850"/>
          </a:xfrm>
        </p:spPr>
        <p:txBody>
          <a:bodyPr>
            <a:normAutofit fontScale="70000" lnSpcReduction="20000"/>
          </a:bodyPr>
          <a:lstStyle/>
          <a:p>
            <a:endParaRPr lang="en-US" dirty="0"/>
          </a:p>
          <a:p>
            <a:r>
              <a:rPr lang="en-US" dirty="0"/>
              <a:t>The purpose and aims of the Baltimore City Branch of the National Association for the Advancement of Colored People is:</a:t>
            </a:r>
          </a:p>
          <a:p>
            <a:endParaRPr lang="en-US" sz="1300" dirty="0"/>
          </a:p>
          <a:p>
            <a:r>
              <a:rPr lang="en-US" dirty="0"/>
              <a:t>to improve the political, educational, social, and economic status of African-Americans and other racial and ethnic minorities;</a:t>
            </a:r>
          </a:p>
          <a:p>
            <a:r>
              <a:rPr lang="en-US" dirty="0"/>
              <a:t>to eliminate racial prejudice;</a:t>
            </a:r>
          </a:p>
          <a:p>
            <a:r>
              <a:rPr lang="en-US" dirty="0"/>
              <a:t>to keep the public aware of the adverse effects of discrimination; and</a:t>
            </a:r>
          </a:p>
          <a:p>
            <a:r>
              <a:rPr lang="en-US" dirty="0"/>
              <a:t>to take lawful action to secure the elimination of racial discrimination, to seek legislation and policies at the local or at other levels, which advance the programs and policies of the Association; and</a:t>
            </a:r>
          </a:p>
          <a:p>
            <a:r>
              <a:rPr lang="en-US" dirty="0"/>
              <a:t>to oppose legislation and policies which are adverse to the programs and policies of the Association.</a:t>
            </a:r>
          </a:p>
        </p:txBody>
      </p:sp>
      <p:sp>
        <p:nvSpPr>
          <p:cNvPr id="5" name="Text Placeholder 4">
            <a:extLst>
              <a:ext uri="{FF2B5EF4-FFF2-40B4-BE49-F238E27FC236}">
                <a16:creationId xmlns:a16="http://schemas.microsoft.com/office/drawing/2014/main" id="{36EEC9D1-C08C-4ACC-B233-024C96365004}"/>
              </a:ext>
            </a:extLst>
          </p:cNvPr>
          <p:cNvSpPr>
            <a:spLocks noGrp="1"/>
          </p:cNvSpPr>
          <p:nvPr>
            <p:ph type="body" sz="half" idx="2"/>
          </p:nvPr>
        </p:nvSpPr>
        <p:spPr>
          <a:xfrm>
            <a:off x="839788" y="2926080"/>
            <a:ext cx="3932237" cy="2942908"/>
          </a:xfrm>
        </p:spPr>
        <p:txBody>
          <a:bodyPr/>
          <a:lstStyle/>
          <a:p>
            <a:endParaRPr lang="en-US" dirty="0"/>
          </a:p>
        </p:txBody>
      </p:sp>
      <p:pic>
        <p:nvPicPr>
          <p:cNvPr id="6" name="Picture 5">
            <a:extLst>
              <a:ext uri="{FF2B5EF4-FFF2-40B4-BE49-F238E27FC236}">
                <a16:creationId xmlns:a16="http://schemas.microsoft.com/office/drawing/2014/main" id="{2ED10841-D13E-485A-ADAA-63CAFC266ED4}"/>
              </a:ext>
            </a:extLst>
          </p:cNvPr>
          <p:cNvPicPr>
            <a:picLocks noChangeAspect="1"/>
          </p:cNvPicPr>
          <p:nvPr/>
        </p:nvPicPr>
        <p:blipFill>
          <a:blip r:embed="rId3"/>
          <a:stretch>
            <a:fillRect/>
          </a:stretch>
        </p:blipFill>
        <p:spPr>
          <a:xfrm>
            <a:off x="836612" y="3295682"/>
            <a:ext cx="3932237" cy="2203704"/>
          </a:xfrm>
          <a:prstGeom prst="rect">
            <a:avLst/>
          </a:prstGeom>
        </p:spPr>
      </p:pic>
    </p:spTree>
    <p:extLst>
      <p:ext uri="{BB962C8B-B14F-4D97-AF65-F5344CB8AC3E}">
        <p14:creationId xmlns:p14="http://schemas.microsoft.com/office/powerpoint/2010/main" val="30280432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5743</TotalTime>
  <Words>1206</Words>
  <Application>Microsoft Office PowerPoint</Application>
  <PresentationFormat>Widescreen</PresentationFormat>
  <Paragraphs>163</Paragraphs>
  <Slides>20</Slides>
  <Notes>15</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Aharoni</vt:lpstr>
      <vt:lpstr>Arial</vt:lpstr>
      <vt:lpstr>Arial Black</vt:lpstr>
      <vt:lpstr>Arial Rounded MT Bold</vt:lpstr>
      <vt:lpstr>Calibri</vt:lpstr>
      <vt:lpstr>Calibri Light</vt:lpstr>
      <vt:lpstr>Eras Bold ITC</vt:lpstr>
      <vt:lpstr>Roboto</vt:lpstr>
      <vt:lpstr>Office Theme</vt:lpstr>
      <vt:lpstr>Baltimore District Voter Registration Forum</vt:lpstr>
      <vt:lpstr>Baltimore District Voter Registration Forum</vt:lpstr>
      <vt:lpstr>Baltimore District Voter Registration Forum</vt:lpstr>
      <vt:lpstr>Baltimore District Voter Registration Forum</vt:lpstr>
      <vt:lpstr>Upcoming Voter Events</vt:lpstr>
      <vt:lpstr>Baltimore District Voter Registration Forum</vt:lpstr>
      <vt:lpstr>PowerPoint Presentation</vt:lpstr>
      <vt:lpstr>PowerPoint Presentation</vt:lpstr>
      <vt:lpstr>Rev. Kobi Little, President of Baltimore Branch</vt:lpstr>
      <vt:lpstr>PowerPoint Presentation</vt:lpstr>
      <vt:lpstr>PowerPoint Presentation</vt:lpstr>
      <vt:lpstr>PowerPoint Presentation</vt:lpstr>
      <vt:lpstr>PowerPoint Presentation</vt:lpstr>
      <vt:lpstr>PowerPoint Presentation</vt:lpstr>
      <vt:lpstr>Hogan approves Board of Elections' plan on voting sites in November</vt:lpstr>
      <vt:lpstr>Maryland Voter Deadlines</vt:lpstr>
      <vt:lpstr>PowerPoint Presentation</vt:lpstr>
      <vt:lpstr>Baltimore District Voter Registration Forum</vt:lpstr>
      <vt:lpstr>Remember Upcoming Voter Events!</vt:lpstr>
      <vt:lpstr>Baltimore District Voter Registration Forum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Baltimore District Voter Registration Forum</dc:title>
  <dc:creator>Scotland Church</dc:creator>
  <cp:lastModifiedBy>Alanna Thomas</cp:lastModifiedBy>
  <cp:revision>37</cp:revision>
  <cp:lastPrinted>2020-08-16T21:34:11Z</cp:lastPrinted>
  <dcterms:created xsi:type="dcterms:W3CDTF">2020-08-11T00:19:28Z</dcterms:created>
  <dcterms:modified xsi:type="dcterms:W3CDTF">2020-08-18T05:36:29Z</dcterms:modified>
</cp:coreProperties>
</file>