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57" r:id="rId4"/>
    <p:sldId id="258" r:id="rId5"/>
    <p:sldId id="259" r:id="rId6"/>
    <p:sldId id="260" r:id="rId7"/>
    <p:sldId id="271" r:id="rId8"/>
    <p:sldId id="261" r:id="rId9"/>
    <p:sldId id="262" r:id="rId10"/>
    <p:sldId id="263" r:id="rId11"/>
    <p:sldId id="279" r:id="rId12"/>
    <p:sldId id="272" r:id="rId13"/>
    <p:sldId id="264" r:id="rId14"/>
    <p:sldId id="265" r:id="rId15"/>
    <p:sldId id="273" r:id="rId16"/>
    <p:sldId id="268" r:id="rId17"/>
    <p:sldId id="277" r:id="rId18"/>
    <p:sldId id="274" r:id="rId19"/>
    <p:sldId id="267" r:id="rId20"/>
    <p:sldId id="276" r:id="rId21"/>
    <p:sldId id="275" r:id="rId22"/>
    <p:sldId id="266" r:id="rId23"/>
    <p:sldId id="270"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108" d="100"/>
          <a:sy n="108"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emoreamez.org/evangelis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RCTaGygj_z0?feature=oembed" TargetMode="External"/><Relationship Id="rId5" Type="http://schemas.openxmlformats.org/officeDocument/2006/relationships/hyperlink" Target="https://www.youtube.com/watch?v=RCTaGygj_z0" TargetMode="Externa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hyperlink" Target="http://www.bemoreamez.org/vaconference"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7957D-3A2A-4DF0-A699-27C7093D9DD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044075" y="1205460"/>
            <a:ext cx="2825185" cy="275078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979CF48-CEAE-4946-92B0-0701A7E61BFC}"/>
              </a:ext>
            </a:extLst>
          </p:cNvPr>
          <p:cNvSpPr>
            <a:spLocks noGrp="1"/>
          </p:cNvSpPr>
          <p:nvPr>
            <p:ph type="ctrTitle"/>
          </p:nvPr>
        </p:nvSpPr>
        <p:spPr>
          <a:xfrm>
            <a:off x="-325120" y="0"/>
            <a:ext cx="9577917" cy="2030163"/>
          </a:xfrm>
        </p:spPr>
        <p:txBody>
          <a:bodyPr/>
          <a:lstStyle/>
          <a:p>
            <a:r>
              <a:rPr lang="en-US" dirty="0">
                <a:solidFill>
                  <a:srgbClr val="7EA721"/>
                </a:solidFill>
              </a:rPr>
              <a:t>Retooling For Responsible Evangelism </a:t>
            </a:r>
          </a:p>
        </p:txBody>
      </p:sp>
      <p:sp>
        <p:nvSpPr>
          <p:cNvPr id="3" name="Subtitle 2">
            <a:extLst>
              <a:ext uri="{FF2B5EF4-FFF2-40B4-BE49-F238E27FC236}">
                <a16:creationId xmlns:a16="http://schemas.microsoft.com/office/drawing/2014/main" id="{A47D5CB4-F14F-0343-961B-4C9C8A26F1DB}"/>
              </a:ext>
            </a:extLst>
          </p:cNvPr>
          <p:cNvSpPr>
            <a:spLocks noGrp="1"/>
          </p:cNvSpPr>
          <p:nvPr>
            <p:ph type="subTitle" idx="1"/>
          </p:nvPr>
        </p:nvSpPr>
        <p:spPr>
          <a:xfrm>
            <a:off x="768485" y="5882326"/>
            <a:ext cx="8201550" cy="596295"/>
          </a:xfrm>
        </p:spPr>
        <p:txBody>
          <a:bodyPr>
            <a:noAutofit/>
          </a:bodyPr>
          <a:lstStyle/>
          <a:p>
            <a:pPr algn="ctr">
              <a:spcBef>
                <a:spcPts val="0"/>
              </a:spcBef>
            </a:pPr>
            <a:r>
              <a:rPr lang="en-US" sz="2000" b="1" dirty="0">
                <a:solidFill>
                  <a:schemeClr val="tx1"/>
                </a:solidFill>
              </a:rPr>
              <a:t>Mrs. Devieta C. Moore, Supervisor</a:t>
            </a:r>
          </a:p>
          <a:p>
            <a:pPr algn="ctr">
              <a:spcBef>
                <a:spcPts val="0"/>
              </a:spcBef>
            </a:pPr>
            <a:r>
              <a:rPr lang="en-US" sz="2000" b="1" dirty="0">
                <a:solidFill>
                  <a:schemeClr val="tx1"/>
                </a:solidFill>
              </a:rPr>
              <a:t>Bishop W. Darin Moore, Presiding Prelate</a:t>
            </a:r>
          </a:p>
        </p:txBody>
      </p:sp>
      <p:pic>
        <p:nvPicPr>
          <p:cNvPr id="5" name="Picture 4">
            <a:extLst>
              <a:ext uri="{FF2B5EF4-FFF2-40B4-BE49-F238E27FC236}">
                <a16:creationId xmlns:a16="http://schemas.microsoft.com/office/drawing/2014/main" id="{2ED6A8AE-F656-4CF2-A6A7-A89FBE36F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2578" y="2659224"/>
            <a:ext cx="628736" cy="436059"/>
          </a:xfrm>
          <a:prstGeom prst="rect">
            <a:avLst/>
          </a:prstGeom>
        </p:spPr>
      </p:pic>
      <p:pic>
        <p:nvPicPr>
          <p:cNvPr id="6" name="Picture 5" descr="A drawing of a face&#10;&#10;Description automatically generated">
            <a:extLst>
              <a:ext uri="{FF2B5EF4-FFF2-40B4-BE49-F238E27FC236}">
                <a16:creationId xmlns:a16="http://schemas.microsoft.com/office/drawing/2014/main" id="{CA5ED851-D217-44BB-9D78-1991909A0E68}"/>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
        <p:nvSpPr>
          <p:cNvPr id="7" name="Title 1">
            <a:extLst>
              <a:ext uri="{FF2B5EF4-FFF2-40B4-BE49-F238E27FC236}">
                <a16:creationId xmlns:a16="http://schemas.microsoft.com/office/drawing/2014/main" id="{1E41AA11-741C-4846-A6E8-CD6F6C78067D}"/>
              </a:ext>
            </a:extLst>
          </p:cNvPr>
          <p:cNvSpPr txBox="1">
            <a:spLocks/>
          </p:cNvSpPr>
          <p:nvPr/>
        </p:nvSpPr>
        <p:spPr>
          <a:xfrm>
            <a:off x="877077" y="4058817"/>
            <a:ext cx="8490857" cy="124849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solidFill>
                  <a:srgbClr val="7EA721"/>
                </a:solidFill>
              </a:rPr>
              <a:t>153</a:t>
            </a:r>
            <a:r>
              <a:rPr lang="en-US" sz="3600" baseline="30000" dirty="0">
                <a:solidFill>
                  <a:srgbClr val="7EA721"/>
                </a:solidFill>
              </a:rPr>
              <a:t>rd</a:t>
            </a:r>
            <a:r>
              <a:rPr lang="en-US" sz="3600" dirty="0">
                <a:solidFill>
                  <a:srgbClr val="7EA721"/>
                </a:solidFill>
              </a:rPr>
              <a:t> Annual Session of the Virginia Conference</a:t>
            </a:r>
          </a:p>
        </p:txBody>
      </p:sp>
    </p:spTree>
    <p:extLst>
      <p:ext uri="{BB962C8B-B14F-4D97-AF65-F5344CB8AC3E}">
        <p14:creationId xmlns:p14="http://schemas.microsoft.com/office/powerpoint/2010/main" val="48370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red shirt&#10;&#10;Description automatically generated">
            <a:extLst>
              <a:ext uri="{FF2B5EF4-FFF2-40B4-BE49-F238E27FC236}">
                <a16:creationId xmlns:a16="http://schemas.microsoft.com/office/drawing/2014/main" id="{CCD155E0-0E70-4C08-B000-2FB97689EFCC}"/>
              </a:ext>
            </a:extLst>
          </p:cNvPr>
          <p:cNvPicPr>
            <a:picLocks noChangeAspect="1"/>
          </p:cNvPicPr>
          <p:nvPr/>
        </p:nvPicPr>
        <p:blipFill rotWithShape="1">
          <a:blip r:embed="rId2"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rot="5400000">
            <a:off x="2540540" y="-2764276"/>
            <a:ext cx="6858000" cy="12192000"/>
          </a:xfrm>
          <a:prstGeom prst="rect">
            <a:avLst/>
          </a:prstGeom>
        </p:spPr>
      </p:pic>
      <p:sp>
        <p:nvSpPr>
          <p:cNvPr id="2" name="Title 1">
            <a:extLst>
              <a:ext uri="{FF2B5EF4-FFF2-40B4-BE49-F238E27FC236}">
                <a16:creationId xmlns:a16="http://schemas.microsoft.com/office/drawing/2014/main" id="{BDD3A2FC-7167-174D-B530-C2336E3359A1}"/>
              </a:ext>
            </a:extLst>
          </p:cNvPr>
          <p:cNvSpPr>
            <a:spLocks noGrp="1"/>
          </p:cNvSpPr>
          <p:nvPr>
            <p:ph type="title"/>
          </p:nvPr>
        </p:nvSpPr>
        <p:spPr>
          <a:xfrm>
            <a:off x="259045" y="201038"/>
            <a:ext cx="3554198" cy="734351"/>
          </a:xfrm>
        </p:spPr>
        <p:txBody>
          <a:bodyPr>
            <a:normAutofit/>
          </a:bodyPr>
          <a:lstStyle/>
          <a:p>
            <a:r>
              <a:rPr lang="en-US" b="1" dirty="0"/>
              <a:t>Evangelism is...</a:t>
            </a:r>
          </a:p>
        </p:txBody>
      </p:sp>
      <p:sp>
        <p:nvSpPr>
          <p:cNvPr id="7" name="Title 1">
            <a:extLst>
              <a:ext uri="{FF2B5EF4-FFF2-40B4-BE49-F238E27FC236}">
                <a16:creationId xmlns:a16="http://schemas.microsoft.com/office/drawing/2014/main" id="{EF1BA962-337B-4388-89FF-30631E2820E1}"/>
              </a:ext>
            </a:extLst>
          </p:cNvPr>
          <p:cNvSpPr txBox="1">
            <a:spLocks/>
          </p:cNvSpPr>
          <p:nvPr/>
        </p:nvSpPr>
        <p:spPr>
          <a:xfrm>
            <a:off x="7061200" y="5817996"/>
            <a:ext cx="3554198" cy="942728"/>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Meeting people where they are…</a:t>
            </a:r>
          </a:p>
        </p:txBody>
      </p:sp>
      <p:pic>
        <p:nvPicPr>
          <p:cNvPr id="8" name="Picture 7" descr="A drawing of a face&#10;&#10;Description automatically generated">
            <a:extLst>
              <a:ext uri="{FF2B5EF4-FFF2-40B4-BE49-F238E27FC236}">
                <a16:creationId xmlns:a16="http://schemas.microsoft.com/office/drawing/2014/main" id="{BB8BBA59-2458-4EF0-A136-94583C9E87DE}"/>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27721945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BA9A4DA2-F40B-4E60-AD48-4C43BBD17EA2}"/>
              </a:ext>
            </a:extLst>
          </p:cNvPr>
          <p:cNvPicPr>
            <a:picLocks noChangeAspect="1"/>
          </p:cNvPicPr>
          <p:nvPr/>
        </p:nvPicPr>
        <p:blipFill>
          <a:blip r:embed="rId2">
            <a:duotone>
              <a:schemeClr val="accent2">
                <a:shade val="45000"/>
                <a:satMod val="135000"/>
              </a:schemeClr>
              <a:prstClr val="white"/>
            </a:duotone>
          </a:blip>
          <a:stretch>
            <a:fillRect/>
          </a:stretch>
        </p:blipFill>
        <p:spPr>
          <a:xfrm>
            <a:off x="259709" y="1676109"/>
            <a:ext cx="4589168" cy="3166525"/>
          </a:xfrm>
          <a:prstGeom prst="rect">
            <a:avLst/>
          </a:prstGeom>
        </p:spPr>
      </p:pic>
      <p:sp>
        <p:nvSpPr>
          <p:cNvPr id="4" name="Content Placeholder 2">
            <a:extLst>
              <a:ext uri="{FF2B5EF4-FFF2-40B4-BE49-F238E27FC236}">
                <a16:creationId xmlns:a16="http://schemas.microsoft.com/office/drawing/2014/main" id="{F2D23D52-FE0B-43FB-B9A8-06D56EE08FE8}"/>
              </a:ext>
            </a:extLst>
          </p:cNvPr>
          <p:cNvSpPr>
            <a:spLocks noGrp="1"/>
          </p:cNvSpPr>
          <p:nvPr>
            <p:ph idx="1"/>
          </p:nvPr>
        </p:nvSpPr>
        <p:spPr>
          <a:xfrm>
            <a:off x="7130303" y="1534582"/>
            <a:ext cx="5061697" cy="4745567"/>
          </a:xfrm>
        </p:spPr>
        <p:txBody>
          <a:bodyPr anchor="t">
            <a:normAutofit fontScale="92500" lnSpcReduction="20000"/>
          </a:bodyPr>
          <a:lstStyle/>
          <a:p>
            <a:pPr marL="0" indent="0">
              <a:lnSpc>
                <a:spcPct val="110000"/>
              </a:lnSpc>
              <a:buNone/>
            </a:pPr>
            <a:r>
              <a:rPr lang="en-US" b="1" u="sng" dirty="0">
                <a:solidFill>
                  <a:srgbClr val="FFFFFF"/>
                </a:solidFill>
                <a:latin typeface="Arial" panose="020B0604020202020204" pitchFamily="34" charset="0"/>
                <a:ea typeface="Calibri" panose="020F0502020204030204" pitchFamily="34" charset="0"/>
              </a:rPr>
              <a:t>Proactive</a:t>
            </a:r>
            <a:r>
              <a:rPr lang="en-US" b="1" dirty="0">
                <a:solidFill>
                  <a:srgbClr val="FFFFFF"/>
                </a:solidFill>
                <a:latin typeface="Arial" panose="020B0604020202020204" pitchFamily="34" charset="0"/>
                <a:ea typeface="Calibri" panose="020F0502020204030204" pitchFamily="34" charset="0"/>
              </a:rPr>
              <a:t> </a:t>
            </a:r>
            <a:r>
              <a:rPr lang="en-US" dirty="0">
                <a:solidFill>
                  <a:srgbClr val="FFFFFF"/>
                </a:solidFill>
                <a:latin typeface="Arial" panose="020B0604020202020204" pitchFamily="34" charset="0"/>
                <a:ea typeface="Calibri" panose="020F0502020204030204" pitchFamily="34" charset="0"/>
              </a:rPr>
              <a:t>– the biblical (imperative) mandate is to “go”. </a:t>
            </a:r>
          </a:p>
          <a:p>
            <a:pPr marL="0" indent="0">
              <a:lnSpc>
                <a:spcPct val="110000"/>
              </a:lnSpc>
              <a:buNone/>
            </a:pPr>
            <a:endParaRPr lang="en-US" sz="900" dirty="0">
              <a:solidFill>
                <a:srgbClr val="FFFFFF"/>
              </a:solidFill>
            </a:endParaRPr>
          </a:p>
          <a:p>
            <a:pPr marL="0" indent="0">
              <a:lnSpc>
                <a:spcPct val="120000"/>
              </a:lnSpc>
              <a:spcBef>
                <a:spcPts val="0"/>
              </a:spcBef>
              <a:buNone/>
            </a:pPr>
            <a:r>
              <a:rPr lang="en-US" b="1" u="sng" dirty="0">
                <a:solidFill>
                  <a:srgbClr val="FFFFFF"/>
                </a:solidFill>
                <a:latin typeface="Arial" panose="020B0604020202020204" pitchFamily="34" charset="0"/>
                <a:ea typeface="Calibri" panose="020F0502020204030204" pitchFamily="34" charset="0"/>
              </a:rPr>
              <a:t>The Preaching of the Gospel</a:t>
            </a:r>
            <a:r>
              <a:rPr lang="en-US" u="sng" dirty="0">
                <a:solidFill>
                  <a:srgbClr val="FFFFFF"/>
                </a:solidFill>
                <a:latin typeface="Arial" panose="020B0604020202020204" pitchFamily="34" charset="0"/>
                <a:ea typeface="Calibri" panose="020F0502020204030204" pitchFamily="34" charset="0"/>
              </a:rPr>
              <a:t> </a:t>
            </a:r>
            <a:r>
              <a:rPr lang="en-US" dirty="0">
                <a:solidFill>
                  <a:srgbClr val="FFFFFF"/>
                </a:solidFill>
                <a:latin typeface="Arial" panose="020B0604020202020204" pitchFamily="34" charset="0"/>
                <a:ea typeface="Calibri" panose="020F0502020204030204" pitchFamily="34" charset="0"/>
              </a:rPr>
              <a:t>– John MacArthur (2005), says that “evangelism is the preaching of the cross of Christ, that He died for the sins of the world, that He arose from the dead, that Jesus is Lord and that we must believe the gospel before it can have any effect on our souls” (p.249). </a:t>
            </a:r>
          </a:p>
          <a:p>
            <a:pPr marL="0" indent="0">
              <a:lnSpc>
                <a:spcPct val="120000"/>
              </a:lnSpc>
              <a:spcBef>
                <a:spcPts val="0"/>
              </a:spcBef>
              <a:buNone/>
            </a:pPr>
            <a:endParaRPr lang="en-US" dirty="0">
              <a:solidFill>
                <a:srgbClr val="FFFFFF"/>
              </a:solidFill>
              <a:latin typeface="Arial" panose="020B0604020202020204" pitchFamily="34" charset="0"/>
              <a:ea typeface="Calibri" panose="020F0502020204030204" pitchFamily="34" charset="0"/>
            </a:endParaRPr>
          </a:p>
          <a:p>
            <a:pPr marL="0" indent="0">
              <a:lnSpc>
                <a:spcPct val="120000"/>
              </a:lnSpc>
              <a:spcBef>
                <a:spcPts val="0"/>
              </a:spcBef>
              <a:buNone/>
            </a:pPr>
            <a:r>
              <a:rPr lang="en-US" b="1" u="sng" dirty="0">
                <a:solidFill>
                  <a:srgbClr val="FFFFFF"/>
                </a:solidFill>
                <a:latin typeface="Arial" panose="020B0604020202020204" pitchFamily="34" charset="0"/>
                <a:cs typeface="Arial" panose="020B0604020202020204" pitchFamily="34" charset="0"/>
              </a:rPr>
              <a:t>Transformational</a:t>
            </a:r>
            <a:r>
              <a:rPr lang="en-US" dirty="0">
                <a:solidFill>
                  <a:srgbClr val="FFFFFF"/>
                </a:solidFill>
                <a:latin typeface="Arial" panose="020B0604020202020204" pitchFamily="34" charset="0"/>
                <a:cs typeface="Arial" panose="020B0604020202020204" pitchFamily="34" charset="0"/>
              </a:rPr>
              <a:t> - </a:t>
            </a:r>
            <a:r>
              <a:rPr lang="en-US" dirty="0">
                <a:solidFill>
                  <a:srgbClr val="FFFFFF"/>
                </a:solidFill>
                <a:latin typeface="Arial" panose="020B0604020202020204" pitchFamily="34" charset="0"/>
                <a:ea typeface="Calibri" panose="020F0502020204030204" pitchFamily="34" charset="0"/>
                <a:cs typeface="Arial" panose="020B0604020202020204" pitchFamily="34" charset="0"/>
              </a:rPr>
              <a:t>Effective evangelism, better yet biblical evangelism always results in changed lives. </a:t>
            </a:r>
          </a:p>
          <a:p>
            <a:pPr marL="0" indent="0">
              <a:lnSpc>
                <a:spcPct val="120000"/>
              </a:lnSpc>
              <a:spcBef>
                <a:spcPts val="0"/>
              </a:spcBef>
              <a:buNone/>
            </a:pPr>
            <a:endParaRPr lang="en-US"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spcBef>
                <a:spcPts val="0"/>
              </a:spcBef>
              <a:buNone/>
            </a:pPr>
            <a:r>
              <a:rPr lang="en-US" b="1" u="sng" dirty="0">
                <a:solidFill>
                  <a:srgbClr val="FFFFFF"/>
                </a:solidFill>
                <a:latin typeface="Arial" panose="020B0604020202020204" pitchFamily="34" charset="0"/>
                <a:ea typeface="Calibri" panose="020F0502020204030204" pitchFamily="34" charset="0"/>
              </a:rPr>
              <a:t>Ongoing… it’s a Process</a:t>
            </a:r>
            <a:r>
              <a:rPr lang="en-US" u="sng" dirty="0">
                <a:solidFill>
                  <a:srgbClr val="FFFFFF"/>
                </a:solidFill>
                <a:latin typeface="Arial" panose="020B0604020202020204" pitchFamily="34" charset="0"/>
                <a:ea typeface="Calibri" panose="020F0502020204030204" pitchFamily="34" charset="0"/>
              </a:rPr>
              <a:t> </a:t>
            </a:r>
            <a:r>
              <a:rPr lang="en-US" dirty="0">
                <a:solidFill>
                  <a:srgbClr val="FFFFFF"/>
                </a:solidFill>
                <a:latin typeface="Arial" panose="020B0604020202020204" pitchFamily="34" charset="0"/>
                <a:ea typeface="Calibri" panose="020F0502020204030204" pitchFamily="34" charset="0"/>
              </a:rPr>
              <a:t>- </a:t>
            </a:r>
            <a:r>
              <a:rPr lang="en-US" dirty="0">
                <a:solidFill>
                  <a:srgbClr val="FFFFFF"/>
                </a:solidFill>
                <a:latin typeface="Arial" panose="020B0604020202020204" pitchFamily="34" charset="0"/>
                <a:ea typeface="Calibri" panose="020F0502020204030204" pitchFamily="34" charset="0"/>
                <a:cs typeface="Times New Roman" panose="02020603050405020304" pitchFamily="18" charset="0"/>
              </a:rPr>
              <a:t>. Inwardly they (people) must be motivated to have fellowship with Christ; and outwardly they must become witnesses of Christ (Eims, 1978, p.51).</a:t>
            </a:r>
            <a:endParaRPr lang="en-US"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buFont typeface="+mj-lt"/>
              <a:buAutoNum type="arabicPeriod"/>
            </a:pPr>
            <a:endParaRPr lang="en-US" sz="1100" dirty="0">
              <a:solidFill>
                <a:srgbClr val="FFFF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0CD57B9-58F0-4001-A85B-40A4D6D746FA}"/>
              </a:ext>
            </a:extLst>
          </p:cNvPr>
          <p:cNvSpPr txBox="1"/>
          <p:nvPr/>
        </p:nvSpPr>
        <p:spPr>
          <a:xfrm>
            <a:off x="7416831" y="444126"/>
            <a:ext cx="3952314" cy="646331"/>
          </a:xfrm>
          <a:prstGeom prst="rect">
            <a:avLst/>
          </a:prstGeom>
          <a:noFill/>
        </p:spPr>
        <p:txBody>
          <a:bodyPr wrap="square" rtlCol="0">
            <a:spAutoFit/>
          </a:bodyPr>
          <a:lstStyle/>
          <a:p>
            <a:pPr algn="ctr"/>
            <a:r>
              <a:rPr lang="en-US" sz="3600" b="1" dirty="0">
                <a:solidFill>
                  <a:schemeClr val="bg1"/>
                </a:solidFill>
              </a:rPr>
              <a:t>EVANGELISM IS…</a:t>
            </a:r>
          </a:p>
        </p:txBody>
      </p:sp>
      <p:pic>
        <p:nvPicPr>
          <p:cNvPr id="17" name="Picture 16" descr="A drawing of a face&#10;&#10;Description automatically generated">
            <a:extLst>
              <a:ext uri="{FF2B5EF4-FFF2-40B4-BE49-F238E27FC236}">
                <a16:creationId xmlns:a16="http://schemas.microsoft.com/office/drawing/2014/main" id="{C7E1167A-484F-4BB7-BC87-40F947A80FC9}"/>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11219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7A63C-DF02-455B-A0B0-054331959DC1}"/>
              </a:ext>
            </a:extLst>
          </p:cNvPr>
          <p:cNvSpPr>
            <a:spLocks noGrp="1"/>
          </p:cNvSpPr>
          <p:nvPr>
            <p:ph idx="1"/>
          </p:nvPr>
        </p:nvSpPr>
        <p:spPr>
          <a:xfrm>
            <a:off x="410503" y="184365"/>
            <a:ext cx="8596668" cy="1478157"/>
          </a:xfrm>
        </p:spPr>
        <p:txBody>
          <a:bodyPr>
            <a:normAutofit/>
          </a:bodyPr>
          <a:lstStyle/>
          <a:p>
            <a:pPr marL="0" indent="0" algn="ctr">
              <a:buNone/>
            </a:pPr>
            <a:r>
              <a:rPr lang="en-US" sz="2800" b="1" dirty="0">
                <a:latin typeface="Arial" panose="020B0604020202020204" pitchFamily="34" charset="0"/>
                <a:ea typeface="Calibri" panose="020F0502020204030204" pitchFamily="34" charset="0"/>
              </a:rPr>
              <a:t>“Who would you rather have in your church, one hundred people who are 90% committed or ten people who are 100% committed?” </a:t>
            </a:r>
            <a:endParaRPr lang="en-US" sz="2800" b="1" dirty="0"/>
          </a:p>
        </p:txBody>
      </p:sp>
      <p:pic>
        <p:nvPicPr>
          <p:cNvPr id="7" name="Picture 6" descr="A group of people standing in a room&#10;&#10;Description automatically generated">
            <a:extLst>
              <a:ext uri="{FF2B5EF4-FFF2-40B4-BE49-F238E27FC236}">
                <a16:creationId xmlns:a16="http://schemas.microsoft.com/office/drawing/2014/main" id="{68955D2A-9861-460C-B6AD-42C10E474AC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727200" y="1999873"/>
            <a:ext cx="6210300" cy="4393240"/>
          </a:xfrm>
          <a:prstGeom prst="rect">
            <a:avLst/>
          </a:prstGeom>
          <a:ln>
            <a:noFill/>
          </a:ln>
          <a:effectLst>
            <a:outerShdw blurRad="292100" dist="139700" dir="2700000" algn="tl" rotWithShape="0">
              <a:srgbClr val="333333">
                <a:alpha val="65000"/>
              </a:srgbClr>
            </a:outerShdw>
          </a:effectLst>
        </p:spPr>
      </p:pic>
      <p:pic>
        <p:nvPicPr>
          <p:cNvPr id="9" name="Picture 8" descr="A drawing of a face&#10;&#10;Description automatically generated">
            <a:extLst>
              <a:ext uri="{FF2B5EF4-FFF2-40B4-BE49-F238E27FC236}">
                <a16:creationId xmlns:a16="http://schemas.microsoft.com/office/drawing/2014/main" id="{BB1942B9-A893-4300-8CD1-20538F872C07}"/>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414000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5FB3B3DB-02AF-4AA6-BDAE-EBBEFCC53A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52814" y="-1"/>
            <a:ext cx="4431171" cy="2621148"/>
          </a:xfrm>
          <a:custGeom>
            <a:avLst/>
            <a:gdLst>
              <a:gd name="connsiteX0" fmla="*/ 389783 w 4431171"/>
              <a:gd name="connsiteY0" fmla="*/ 0 h 2621148"/>
              <a:gd name="connsiteX1" fmla="*/ 4431171 w 4431171"/>
              <a:gd name="connsiteY1" fmla="*/ 0 h 2621148"/>
              <a:gd name="connsiteX2" fmla="*/ 4431171 w 4431171"/>
              <a:gd name="connsiteY2" fmla="*/ 1 h 2621148"/>
              <a:gd name="connsiteX3" fmla="*/ 3573751 w 4431171"/>
              <a:gd name="connsiteY3" fmla="*/ 1 h 2621148"/>
              <a:gd name="connsiteX4" fmla="*/ 3182231 w 4431171"/>
              <a:gd name="connsiteY4" fmla="*/ 2621148 h 2621148"/>
              <a:gd name="connsiteX5" fmla="*/ 0 w 4431171"/>
              <a:gd name="connsiteY5" fmla="*/ 2621148 h 262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171" h="2621148">
                <a:moveTo>
                  <a:pt x="389783" y="0"/>
                </a:moveTo>
                <a:lnTo>
                  <a:pt x="4431171" y="0"/>
                </a:lnTo>
                <a:lnTo>
                  <a:pt x="4431171" y="1"/>
                </a:lnTo>
                <a:lnTo>
                  <a:pt x="3573751" y="1"/>
                </a:lnTo>
                <a:lnTo>
                  <a:pt x="3182231" y="2621148"/>
                </a:lnTo>
                <a:lnTo>
                  <a:pt x="0" y="2621148"/>
                </a:lnTo>
                <a:close/>
              </a:path>
            </a:pathLst>
          </a:custGeom>
        </p:spPr>
      </p:pic>
      <p:sp>
        <p:nvSpPr>
          <p:cNvPr id="2" name="Title 1">
            <a:extLst>
              <a:ext uri="{FF2B5EF4-FFF2-40B4-BE49-F238E27FC236}">
                <a16:creationId xmlns:a16="http://schemas.microsoft.com/office/drawing/2014/main" id="{980CAEEC-AE90-274C-B165-3AA0D2F3796F}"/>
              </a:ext>
            </a:extLst>
          </p:cNvPr>
          <p:cNvSpPr>
            <a:spLocks noGrp="1"/>
          </p:cNvSpPr>
          <p:nvPr>
            <p:ph type="title"/>
          </p:nvPr>
        </p:nvSpPr>
        <p:spPr>
          <a:xfrm>
            <a:off x="4159225" y="609600"/>
            <a:ext cx="5114776" cy="1320800"/>
          </a:xfrm>
        </p:spPr>
        <p:txBody>
          <a:bodyPr>
            <a:normAutofit/>
          </a:bodyPr>
          <a:lstStyle/>
          <a:p>
            <a:pPr algn="ctr"/>
            <a:r>
              <a:rPr lang="en-US" b="1" dirty="0">
                <a:solidFill>
                  <a:srgbClr val="7EA721"/>
                </a:solidFill>
              </a:rPr>
              <a:t>The Manner and Matter of Evangelism </a:t>
            </a:r>
          </a:p>
        </p:txBody>
      </p:sp>
      <p:pic>
        <p:nvPicPr>
          <p:cNvPr id="7" name="Picture 6" descr="A person sitting on a table&#10;&#10;Description automatically generated">
            <a:extLst>
              <a:ext uri="{FF2B5EF4-FFF2-40B4-BE49-F238E27FC236}">
                <a16:creationId xmlns:a16="http://schemas.microsoft.com/office/drawing/2014/main" id="{CDBE7625-ECAC-4279-A8E5-FC63740D30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621147"/>
            <a:ext cx="3635044" cy="4236853"/>
          </a:xfrm>
          <a:custGeom>
            <a:avLst/>
            <a:gdLst>
              <a:gd name="connsiteX0" fmla="*/ 452813 w 3635044"/>
              <a:gd name="connsiteY0" fmla="*/ 0 h 4236853"/>
              <a:gd name="connsiteX1" fmla="*/ 3635044 w 3635044"/>
              <a:gd name="connsiteY1" fmla="*/ 0 h 4236853"/>
              <a:gd name="connsiteX2" fmla="*/ 3002185 w 3635044"/>
              <a:gd name="connsiteY2" fmla="*/ 4236853 h 4236853"/>
              <a:gd name="connsiteX3" fmla="*/ 0 w 3635044"/>
              <a:gd name="connsiteY3" fmla="*/ 4236853 h 4236853"/>
              <a:gd name="connsiteX4" fmla="*/ 0 w 3635044"/>
              <a:gd name="connsiteY4" fmla="*/ 3045007 h 42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044" h="4236853">
                <a:moveTo>
                  <a:pt x="452813" y="0"/>
                </a:moveTo>
                <a:lnTo>
                  <a:pt x="3635044" y="0"/>
                </a:lnTo>
                <a:lnTo>
                  <a:pt x="3002185" y="4236853"/>
                </a:lnTo>
                <a:lnTo>
                  <a:pt x="0" y="4236853"/>
                </a:lnTo>
                <a:lnTo>
                  <a:pt x="0" y="3045007"/>
                </a:lnTo>
                <a:close/>
              </a:path>
            </a:pathLst>
          </a:custGeom>
        </p:spPr>
      </p:pic>
      <p:sp>
        <p:nvSpPr>
          <p:cNvPr id="16" name="Isosceles Triangle 30">
            <a:extLst>
              <a:ext uri="{FF2B5EF4-FFF2-40B4-BE49-F238E27FC236}">
                <a16:creationId xmlns:a16="http://schemas.microsoft.com/office/drawing/2014/main" id="{5212AA65-AC96-4A92-A0FD-EE0749BFF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3">
            <a:extLst>
              <a:ext uri="{FF2B5EF4-FFF2-40B4-BE49-F238E27FC236}">
                <a16:creationId xmlns:a16="http://schemas.microsoft.com/office/drawing/2014/main" id="{38770F72-E528-4C5A-AE35-FC504F42AC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292" y="2621146"/>
            <a:ext cx="32564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FA5668-1A87-224B-852E-ECA02BD3E4F7}"/>
              </a:ext>
            </a:extLst>
          </p:cNvPr>
          <p:cNvSpPr>
            <a:spLocks noGrp="1"/>
          </p:cNvSpPr>
          <p:nvPr>
            <p:ph idx="1"/>
          </p:nvPr>
        </p:nvSpPr>
        <p:spPr>
          <a:xfrm>
            <a:off x="4062458" y="2203264"/>
            <a:ext cx="5918029" cy="3880773"/>
          </a:xfrm>
          <a:ln>
            <a:noFill/>
          </a:ln>
          <a:effectLst>
            <a:glow rad="139700">
              <a:schemeClr val="accent2">
                <a:satMod val="175000"/>
                <a:alpha val="40000"/>
              </a:schemeClr>
            </a:glow>
          </a:effectLst>
        </p:spPr>
        <p:txBody>
          <a:bodyPr>
            <a:normAutofit/>
          </a:bodyPr>
          <a:lstStyle/>
          <a:p>
            <a:pPr>
              <a:buFont typeface="Wingdings" panose="05000000000000000000" pitchFamily="2" charset="2"/>
              <a:buChar char="v"/>
            </a:pPr>
            <a:r>
              <a:rPr lang="en-US" sz="2400" dirty="0"/>
              <a:t>If we use the New Testament church’s model for how the Great Commission was fulfilled, the odds are in our favor for success because this is the biblical model</a:t>
            </a:r>
          </a:p>
          <a:p>
            <a:pPr>
              <a:buFont typeface="Wingdings" panose="05000000000000000000" pitchFamily="2" charset="2"/>
              <a:buChar char="v"/>
            </a:pPr>
            <a:r>
              <a:rPr lang="en-US" sz="2400" dirty="0"/>
              <a:t>Through </a:t>
            </a:r>
            <a:r>
              <a:rPr lang="en-US" sz="2400" u="sng" dirty="0"/>
              <a:t>personal evangelism</a:t>
            </a:r>
            <a:r>
              <a:rPr lang="en-US" sz="2400" dirty="0"/>
              <a:t>-tell your story of how the lord saved you</a:t>
            </a:r>
          </a:p>
          <a:p>
            <a:pPr>
              <a:buFont typeface="Wingdings" panose="05000000000000000000" pitchFamily="2" charset="2"/>
              <a:buChar char="v"/>
            </a:pPr>
            <a:r>
              <a:rPr lang="en-US" sz="2400" dirty="0"/>
              <a:t>Through </a:t>
            </a:r>
            <a:r>
              <a:rPr lang="en-US" sz="2400" u="sng" dirty="0"/>
              <a:t>public evangelism </a:t>
            </a:r>
          </a:p>
          <a:p>
            <a:pPr>
              <a:buFont typeface="Wingdings" panose="05000000000000000000" pitchFamily="2" charset="2"/>
              <a:buChar char="v"/>
            </a:pPr>
            <a:r>
              <a:rPr lang="en-US" sz="2400" dirty="0"/>
              <a:t>And, through the </a:t>
            </a:r>
            <a:r>
              <a:rPr lang="en-US" sz="2400" u="sng" dirty="0"/>
              <a:t>planting of churches</a:t>
            </a:r>
            <a:r>
              <a:rPr lang="en-US" sz="2400" dirty="0"/>
              <a:t>. </a:t>
            </a:r>
          </a:p>
        </p:txBody>
      </p:sp>
      <p:pic>
        <p:nvPicPr>
          <p:cNvPr id="8" name="Picture 7" descr="A drawing of a face&#10;&#10;Description automatically generated">
            <a:extLst>
              <a:ext uri="{FF2B5EF4-FFF2-40B4-BE49-F238E27FC236}">
                <a16:creationId xmlns:a16="http://schemas.microsoft.com/office/drawing/2014/main" id="{6454F6A7-22C3-4887-93CC-11373E074C5D}"/>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275994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A544-EA3A-C548-9D1C-8115EC474E48}"/>
              </a:ext>
            </a:extLst>
          </p:cNvPr>
          <p:cNvSpPr>
            <a:spLocks noGrp="1"/>
          </p:cNvSpPr>
          <p:nvPr>
            <p:ph type="title"/>
          </p:nvPr>
        </p:nvSpPr>
        <p:spPr>
          <a:xfrm>
            <a:off x="660052" y="156238"/>
            <a:ext cx="8596668" cy="1320800"/>
          </a:xfrm>
        </p:spPr>
        <p:txBody>
          <a:bodyPr/>
          <a:lstStyle/>
          <a:p>
            <a:pPr algn="ctr"/>
            <a:r>
              <a:rPr lang="en-US" dirty="0">
                <a:solidFill>
                  <a:srgbClr val="7EA721"/>
                </a:solidFill>
              </a:rPr>
              <a:t>Retooling for Responsible/ Effective Evangelism </a:t>
            </a:r>
          </a:p>
        </p:txBody>
      </p:sp>
      <p:sp>
        <p:nvSpPr>
          <p:cNvPr id="3" name="Content Placeholder 2">
            <a:extLst>
              <a:ext uri="{FF2B5EF4-FFF2-40B4-BE49-F238E27FC236}">
                <a16:creationId xmlns:a16="http://schemas.microsoft.com/office/drawing/2014/main" id="{E79E01BD-EC0B-C847-BDB7-9A3B83238140}"/>
              </a:ext>
            </a:extLst>
          </p:cNvPr>
          <p:cNvSpPr>
            <a:spLocks noGrp="1"/>
          </p:cNvSpPr>
          <p:nvPr>
            <p:ph idx="1"/>
          </p:nvPr>
        </p:nvSpPr>
        <p:spPr>
          <a:xfrm>
            <a:off x="507652" y="3553209"/>
            <a:ext cx="8596668" cy="3148553"/>
          </a:xfrm>
        </p:spPr>
        <p:txBody>
          <a:bodyPr/>
          <a:lstStyle/>
          <a:p>
            <a:pPr marL="0" indent="0">
              <a:buNone/>
            </a:pPr>
            <a:endParaRPr lang="en-US" dirty="0"/>
          </a:p>
          <a:p>
            <a:pPr algn="ctr">
              <a:buFont typeface="Wingdings" panose="05000000000000000000" pitchFamily="2" charset="2"/>
              <a:buChar char="v"/>
            </a:pPr>
            <a:r>
              <a:rPr lang="en-US" sz="4000" dirty="0"/>
              <a:t>REPENTANCE </a:t>
            </a:r>
          </a:p>
          <a:p>
            <a:pPr algn="ctr">
              <a:buFont typeface="Wingdings" panose="05000000000000000000" pitchFamily="2" charset="2"/>
              <a:buChar char="v"/>
            </a:pPr>
            <a:r>
              <a:rPr lang="en-US" sz="4000" dirty="0"/>
              <a:t>RETURNING </a:t>
            </a:r>
          </a:p>
          <a:p>
            <a:pPr algn="ctr">
              <a:buFont typeface="Wingdings" panose="05000000000000000000" pitchFamily="2" charset="2"/>
              <a:buChar char="v"/>
            </a:pPr>
            <a:r>
              <a:rPr lang="en-US" sz="4000" dirty="0"/>
              <a:t>RETOOL, REGROUP AND REDIRECT </a:t>
            </a:r>
          </a:p>
        </p:txBody>
      </p:sp>
      <p:pic>
        <p:nvPicPr>
          <p:cNvPr id="5" name="Picture 4" descr="A close up of a sign&#10;&#10;Description automatically generated">
            <a:extLst>
              <a:ext uri="{FF2B5EF4-FFF2-40B4-BE49-F238E27FC236}">
                <a16:creationId xmlns:a16="http://schemas.microsoft.com/office/drawing/2014/main" id="{F1F3A9AA-3797-4948-96B2-039735975482}"/>
              </a:ext>
            </a:extLst>
          </p:cNvPr>
          <p:cNvPicPr>
            <a:picLocks noChangeAspect="1"/>
          </p:cNvPicPr>
          <p:nvPr/>
        </p:nvPicPr>
        <p:blipFill>
          <a:blip r:embed="rId2"/>
          <a:stretch>
            <a:fillRect/>
          </a:stretch>
        </p:blipFill>
        <p:spPr>
          <a:xfrm>
            <a:off x="2677213" y="1685327"/>
            <a:ext cx="4741683" cy="1962150"/>
          </a:xfrm>
          <a:prstGeom prst="rect">
            <a:avLst/>
          </a:prstGeom>
          <a:ln>
            <a:noFill/>
          </a:ln>
          <a:effectLst>
            <a:softEdge rad="112500"/>
          </a:effectLst>
        </p:spPr>
      </p:pic>
      <p:pic>
        <p:nvPicPr>
          <p:cNvPr id="4" name="Picture 3">
            <a:extLst>
              <a:ext uri="{FF2B5EF4-FFF2-40B4-BE49-F238E27FC236}">
                <a16:creationId xmlns:a16="http://schemas.microsoft.com/office/drawing/2014/main" id="{FF49146C-E95D-4B4E-B26C-1344749746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3355" y="6055542"/>
            <a:ext cx="798645" cy="792549"/>
          </a:xfrm>
          <a:prstGeom prst="rect">
            <a:avLst/>
          </a:prstGeom>
        </p:spPr>
      </p:pic>
    </p:spTree>
    <p:extLst>
      <p:ext uri="{BB962C8B-B14F-4D97-AF65-F5344CB8AC3E}">
        <p14:creationId xmlns:p14="http://schemas.microsoft.com/office/powerpoint/2010/main" val="306228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4089-A063-4EB8-9DA2-D11C7C4CD0D8}"/>
              </a:ext>
            </a:extLst>
          </p:cNvPr>
          <p:cNvSpPr>
            <a:spLocks noGrp="1"/>
          </p:cNvSpPr>
          <p:nvPr>
            <p:ph type="title"/>
          </p:nvPr>
        </p:nvSpPr>
        <p:spPr>
          <a:xfrm>
            <a:off x="676746" y="609600"/>
            <a:ext cx="3729076" cy="1320800"/>
          </a:xfrm>
        </p:spPr>
        <p:txBody>
          <a:bodyPr vert="horz" lIns="91440" tIns="45720" rIns="91440" bIns="45720" rtlCol="0" anchor="ctr">
            <a:normAutofit/>
          </a:bodyPr>
          <a:lstStyle/>
          <a:p>
            <a:pPr algn="ctr"/>
            <a:r>
              <a:rPr lang="en-US" sz="3300" b="1" dirty="0"/>
              <a:t>REPENTANCE AND EVANGELISM?</a:t>
            </a:r>
          </a:p>
        </p:txBody>
      </p:sp>
      <p:sp>
        <p:nvSpPr>
          <p:cNvPr id="6" name="TextBox 5">
            <a:extLst>
              <a:ext uri="{FF2B5EF4-FFF2-40B4-BE49-F238E27FC236}">
                <a16:creationId xmlns:a16="http://schemas.microsoft.com/office/drawing/2014/main" id="{8F5BF06B-58D6-4BB8-9A21-AA1F306AAC6D}"/>
              </a:ext>
            </a:extLst>
          </p:cNvPr>
          <p:cNvSpPr txBox="1"/>
          <p:nvPr/>
        </p:nvSpPr>
        <p:spPr>
          <a:xfrm>
            <a:off x="371126" y="2160589"/>
            <a:ext cx="4223208" cy="3354091"/>
          </a:xfrm>
          <a:prstGeom prst="rect">
            <a:avLst/>
          </a:prstGeom>
        </p:spPr>
        <p:txBody>
          <a:bodyPr vert="horz" lIns="91440" tIns="45720" rIns="91440" bIns="45720" rtlCol="0">
            <a:normAutofit/>
          </a:bodyPr>
          <a:lstStyle/>
          <a:p>
            <a:pPr algn="ctr">
              <a:spcBef>
                <a:spcPts val="1000"/>
              </a:spcBef>
              <a:buClr>
                <a:schemeClr val="accent1"/>
              </a:buClr>
              <a:buSzPct val="80000"/>
            </a:pPr>
            <a:r>
              <a:rPr lang="en-US" sz="2400" dirty="0">
                <a:solidFill>
                  <a:schemeClr val="tx1">
                    <a:lumMod val="75000"/>
                    <a:lumOff val="25000"/>
                  </a:schemeClr>
                </a:solidFill>
              </a:rPr>
              <a:t>If we are going to retool, then repentance begins with the house of God (I Peter 4). </a:t>
            </a:r>
          </a:p>
          <a:p>
            <a:pPr algn="ctr">
              <a:spcBef>
                <a:spcPts val="1000"/>
              </a:spcBef>
              <a:buClr>
                <a:schemeClr val="accent1"/>
              </a:buClr>
              <a:buSzPct val="80000"/>
            </a:pPr>
            <a:r>
              <a:rPr lang="en-US" sz="2400" dirty="0">
                <a:solidFill>
                  <a:schemeClr val="tx1">
                    <a:lumMod val="75000"/>
                    <a:lumOff val="25000"/>
                  </a:schemeClr>
                </a:solidFill>
              </a:rPr>
              <a:t>Repentance is the acknowledgement of our sin and a strong resolve and resolution to forsake it…  So, Lord… </a:t>
            </a:r>
          </a:p>
        </p:txBody>
      </p:sp>
      <p:pic>
        <p:nvPicPr>
          <p:cNvPr id="5" name="Content Placeholder 4" descr="A picture containing plant&#10;&#10;Description automatically generated">
            <a:extLst>
              <a:ext uri="{FF2B5EF4-FFF2-40B4-BE49-F238E27FC236}">
                <a16:creationId xmlns:a16="http://schemas.microsoft.com/office/drawing/2014/main" id="{19DF8E00-CADE-4BB3-A16D-BAB2AA5BB75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486062" y="1076424"/>
            <a:ext cx="4223208" cy="4138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drawing of a face&#10;&#10;Description automatically generated">
            <a:extLst>
              <a:ext uri="{FF2B5EF4-FFF2-40B4-BE49-F238E27FC236}">
                <a16:creationId xmlns:a16="http://schemas.microsoft.com/office/drawing/2014/main" id="{DA5921D9-D77A-40F9-A2D8-9732EE2A0598}"/>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237825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7BA0C77F-77BB-49A3-8723-01EE5D51F4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9384" y="942680"/>
            <a:ext cx="1949443" cy="1657497"/>
          </a:xfrm>
          <a:prstGeom prst="rect">
            <a:avLst/>
          </a:prstGeom>
        </p:spPr>
      </p:pic>
      <p:sp>
        <p:nvSpPr>
          <p:cNvPr id="3" name="Content Placeholder 2">
            <a:extLst>
              <a:ext uri="{FF2B5EF4-FFF2-40B4-BE49-F238E27FC236}">
                <a16:creationId xmlns:a16="http://schemas.microsoft.com/office/drawing/2014/main" id="{56D19602-0CC2-4644-8698-280AE6DE840D}"/>
              </a:ext>
            </a:extLst>
          </p:cNvPr>
          <p:cNvSpPr>
            <a:spLocks noGrp="1"/>
          </p:cNvSpPr>
          <p:nvPr>
            <p:ph idx="1"/>
          </p:nvPr>
        </p:nvSpPr>
        <p:spPr>
          <a:xfrm>
            <a:off x="630199" y="2188871"/>
            <a:ext cx="8596668" cy="4051674"/>
          </a:xfrm>
        </p:spPr>
        <p:txBody>
          <a:bodyPr>
            <a:normAutofit/>
          </a:bodyPr>
          <a:lstStyle/>
          <a:p>
            <a:pPr marL="0" indent="0">
              <a:buNone/>
            </a:pPr>
            <a:endParaRPr lang="en-US" dirty="0">
              <a:latin typeface="Arial" panose="020B0604020202020204" pitchFamily="34" charset="0"/>
              <a:ea typeface="Calibri" panose="020F0502020204030204" pitchFamily="34" charset="0"/>
            </a:endParaRPr>
          </a:p>
          <a:p>
            <a:pPr marL="0" indent="0" algn="ctr">
              <a:spcBef>
                <a:spcPts val="0"/>
              </a:spcBef>
              <a:buNone/>
            </a:pPr>
            <a:r>
              <a:rPr lang="en-US" sz="2400" dirty="0">
                <a:latin typeface="Arial" panose="020B0604020202020204" pitchFamily="34" charset="0"/>
                <a:ea typeface="Calibri" panose="020F0502020204030204" pitchFamily="34" charset="0"/>
                <a:cs typeface="Times New Roman" panose="02020603050405020304" pitchFamily="18" charset="0"/>
              </a:rPr>
              <a:t>In Matthew 4:19, we find “follow me and I will make you fishers of men”. Booth (1991) says, “I think it is correct to say that if I am following, I am fishing, and if I am not fishing, I am not following. (p. 51)</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latin typeface="Arial" panose="020B0604020202020204" pitchFamily="34" charset="0"/>
              <a:ea typeface="Calibri" panose="020F0502020204030204" pitchFamily="34" charset="0"/>
            </a:endParaRPr>
          </a:p>
          <a:p>
            <a:pPr marL="0" indent="0">
              <a:buNone/>
            </a:pPr>
            <a:r>
              <a:rPr lang="en-US" sz="2200" dirty="0">
                <a:latin typeface="Arial" panose="020B0604020202020204" pitchFamily="34" charset="0"/>
                <a:ea typeface="Calibri" panose="020F0502020204030204" pitchFamily="34" charset="0"/>
              </a:rPr>
              <a:t>We are challenged to take a serious look at what our biblical mandate is from the perspective of Pastor and people, because effective evangelism requires both Pastor and people to be active participants or agents in the work of multiplying and making disciples. </a:t>
            </a:r>
            <a:endParaRPr lang="en-US" sz="2200" dirty="0"/>
          </a:p>
          <a:p>
            <a:endParaRPr lang="en-US" dirty="0"/>
          </a:p>
        </p:txBody>
      </p:sp>
      <p:sp>
        <p:nvSpPr>
          <p:cNvPr id="5" name="Title 1">
            <a:extLst>
              <a:ext uri="{FF2B5EF4-FFF2-40B4-BE49-F238E27FC236}">
                <a16:creationId xmlns:a16="http://schemas.microsoft.com/office/drawing/2014/main" id="{50192860-9128-6E44-A0CE-B9E17D88E544}"/>
              </a:ext>
            </a:extLst>
          </p:cNvPr>
          <p:cNvSpPr txBox="1">
            <a:spLocks noGrp="1"/>
          </p:cNvSpPr>
          <p:nvPr>
            <p:ph type="title"/>
          </p:nvPr>
        </p:nvSpPr>
        <p:spPr>
          <a:xfrm>
            <a:off x="1676575" y="223101"/>
            <a:ext cx="6355062" cy="71957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7EA721"/>
                </a:solidFill>
              </a:rPr>
              <a:t>RETURNING AND EVANGELISM? </a:t>
            </a:r>
          </a:p>
        </p:txBody>
      </p:sp>
      <p:pic>
        <p:nvPicPr>
          <p:cNvPr id="6" name="Picture 5" descr="A drawing of a face&#10;&#10;Description automatically generated">
            <a:extLst>
              <a:ext uri="{FF2B5EF4-FFF2-40B4-BE49-F238E27FC236}">
                <a16:creationId xmlns:a16="http://schemas.microsoft.com/office/drawing/2014/main" id="{9F1C7375-5E21-494D-8EFE-F82028842A4A}"/>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326888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E30A91B-0641-4A87-B5D2-F92BA7DFCF11}"/>
              </a:ext>
            </a:extLst>
          </p:cNvPr>
          <p:cNvSpPr>
            <a:spLocks noGrp="1"/>
          </p:cNvSpPr>
          <p:nvPr>
            <p:ph type="title"/>
          </p:nvPr>
        </p:nvSpPr>
        <p:spPr>
          <a:xfrm>
            <a:off x="673754" y="643467"/>
            <a:ext cx="4203045" cy="1375608"/>
          </a:xfrm>
        </p:spPr>
        <p:txBody>
          <a:bodyPr anchor="ctr">
            <a:normAutofit/>
          </a:bodyPr>
          <a:lstStyle/>
          <a:p>
            <a:pPr algn="ctr">
              <a:lnSpc>
                <a:spcPct val="90000"/>
              </a:lnSpc>
            </a:pPr>
            <a:r>
              <a:rPr lang="en-US" sz="3100" b="1" dirty="0">
                <a:solidFill>
                  <a:schemeClr val="bg1"/>
                </a:solidFill>
              </a:rPr>
              <a:t>RETURNING TO OUR </a:t>
            </a:r>
            <a:br>
              <a:rPr lang="en-US" sz="3100" b="1" dirty="0">
                <a:solidFill>
                  <a:schemeClr val="bg1"/>
                </a:solidFill>
              </a:rPr>
            </a:br>
            <a:r>
              <a:rPr lang="en-US" sz="3100" b="1" dirty="0">
                <a:solidFill>
                  <a:schemeClr val="bg1"/>
                </a:solidFill>
              </a:rPr>
              <a:t>MISSION</a:t>
            </a:r>
          </a:p>
        </p:txBody>
      </p:sp>
      <p:pic>
        <p:nvPicPr>
          <p:cNvPr id="8" name="Content Placeholder 4">
            <a:extLst>
              <a:ext uri="{FF2B5EF4-FFF2-40B4-BE49-F238E27FC236}">
                <a16:creationId xmlns:a16="http://schemas.microsoft.com/office/drawing/2014/main" id="{4B3A2B3F-585D-4936-8B96-1AACAC6E075B}"/>
              </a:ext>
            </a:extLst>
          </p:cNvPr>
          <p:cNvPicPr>
            <a:picLocks noChangeAspect="1"/>
          </p:cNvPicPr>
          <p:nvPr/>
        </p:nvPicPr>
        <p:blipFill>
          <a:blip r:embed="rId2"/>
          <a:stretch>
            <a:fillRect/>
          </a:stretch>
        </p:blipFill>
        <p:spPr>
          <a:xfrm>
            <a:off x="6115528" y="972608"/>
            <a:ext cx="5104446" cy="4900269"/>
          </a:xfrm>
          <a:prstGeom prst="rect">
            <a:avLst/>
          </a:prstGeo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a:extLst>
              <a:ext uri="{FF2B5EF4-FFF2-40B4-BE49-F238E27FC236}">
                <a16:creationId xmlns:a16="http://schemas.microsoft.com/office/drawing/2014/main" id="{5C6694CE-45D3-4C2C-A97B-8ACE7ED8B83F}"/>
              </a:ext>
            </a:extLst>
          </p:cNvPr>
          <p:cNvPicPr>
            <a:picLocks noChangeAspect="1"/>
          </p:cNvPicPr>
          <p:nvPr/>
        </p:nvPicPr>
        <p:blipFill>
          <a:blip r:embed="rId3"/>
          <a:stretch>
            <a:fillRect/>
          </a:stretch>
        </p:blipFill>
        <p:spPr>
          <a:xfrm>
            <a:off x="481248" y="2292081"/>
            <a:ext cx="3874183" cy="3725176"/>
          </a:xfrm>
          <a:prstGeom prst="rect">
            <a:avLst/>
          </a:prstGeom>
          <a:ln>
            <a:noFill/>
          </a:ln>
          <a:effectLst>
            <a:softEdge rad="112500"/>
          </a:effectLst>
        </p:spPr>
      </p:pic>
      <p:pic>
        <p:nvPicPr>
          <p:cNvPr id="9" name="Picture 8" descr="A drawing of a face&#10;&#10;Description automatically generated">
            <a:extLst>
              <a:ext uri="{FF2B5EF4-FFF2-40B4-BE49-F238E27FC236}">
                <a16:creationId xmlns:a16="http://schemas.microsoft.com/office/drawing/2014/main" id="{A33B2439-43A5-4F78-8A93-4697DDD91A52}"/>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424417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76FF65-4294-45A6-B2D4-E01A42263920}"/>
              </a:ext>
            </a:extLst>
          </p:cNvPr>
          <p:cNvSpPr>
            <a:spLocks noGrp="1"/>
          </p:cNvSpPr>
          <p:nvPr>
            <p:ph type="title"/>
          </p:nvPr>
        </p:nvSpPr>
        <p:spPr>
          <a:xfrm>
            <a:off x="6096000" y="169613"/>
            <a:ext cx="5689838" cy="832701"/>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r>
              <a:rPr lang="en-US" sz="2800" b="1" dirty="0">
                <a:solidFill>
                  <a:srgbClr val="FFFFFF"/>
                </a:solidFill>
              </a:rPr>
              <a:t>RETURNING AND EVANGELISM? </a:t>
            </a:r>
          </a:p>
        </p:txBody>
      </p:sp>
      <p:pic>
        <p:nvPicPr>
          <p:cNvPr id="5" name="Picture 4">
            <a:extLst>
              <a:ext uri="{FF2B5EF4-FFF2-40B4-BE49-F238E27FC236}">
                <a16:creationId xmlns:a16="http://schemas.microsoft.com/office/drawing/2014/main" id="{00302ADC-787F-49CD-9D9A-1D5DC7E166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6148" y="322615"/>
            <a:ext cx="3165977" cy="619130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16593F42-3551-42F1-ACF4-336DEFB7106E}"/>
              </a:ext>
            </a:extLst>
          </p:cNvPr>
          <p:cNvSpPr>
            <a:spLocks noGrp="1"/>
          </p:cNvSpPr>
          <p:nvPr>
            <p:ph idx="1"/>
          </p:nvPr>
        </p:nvSpPr>
        <p:spPr>
          <a:xfrm>
            <a:off x="6020189" y="1310186"/>
            <a:ext cx="6101793" cy="5203735"/>
          </a:xfrm>
        </p:spPr>
        <p:txBody>
          <a:bodyPr anchor="t">
            <a:noAutofit/>
          </a:bodyPr>
          <a:lstStyle/>
          <a:p>
            <a:pPr marL="0" indent="0">
              <a:spcBef>
                <a:spcPts val="0"/>
              </a:spcBef>
              <a:buClr>
                <a:srgbClr val="90C226"/>
              </a:buClr>
              <a:buNone/>
            </a:pPr>
            <a:r>
              <a:rPr lang="en-US" sz="2000" dirty="0">
                <a:solidFill>
                  <a:srgbClr val="FFFFFF"/>
                </a:solidFill>
                <a:latin typeface="Arial" panose="020B0604020202020204" pitchFamily="34" charset="0"/>
                <a:cs typeface="Arial" panose="020B0604020202020204" pitchFamily="34" charset="0"/>
              </a:rPr>
              <a:t>Revisit some biblical concepts like:</a:t>
            </a:r>
          </a:p>
          <a:p>
            <a:pPr lvl="1">
              <a:spcBef>
                <a:spcPts val="0"/>
              </a:spcBef>
              <a:buFont typeface="+mj-lt"/>
              <a:buAutoNum type="alphaLcPeriod"/>
            </a:pP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Stewardship of the Pastor, conversion, salvation and discipleship</a:t>
            </a:r>
          </a:p>
          <a:p>
            <a:pPr marL="0" lvl="0" indent="0">
              <a:spcBef>
                <a:spcPts val="0"/>
              </a:spcBef>
              <a:buClr>
                <a:srgbClr val="90C226"/>
              </a:buClr>
              <a:buNone/>
            </a:pPr>
            <a:endParaRPr lang="en-US" sz="2000" dirty="0">
              <a:solidFill>
                <a:srgbClr val="FFFFFF"/>
              </a:solidFill>
              <a:latin typeface="Arial" panose="020B0604020202020204" pitchFamily="34" charset="0"/>
              <a:cs typeface="Arial" panose="020B0604020202020204" pitchFamily="34" charset="0"/>
            </a:endParaRPr>
          </a:p>
          <a:p>
            <a:pPr marL="0" lvl="0" indent="0" algn="ctr">
              <a:spcBef>
                <a:spcPts val="0"/>
              </a:spcBef>
              <a:buClr>
                <a:srgbClr val="90C226"/>
              </a:buClr>
              <a:buNone/>
            </a:pPr>
            <a:r>
              <a:rPr lang="en-US" sz="2000" dirty="0">
                <a:solidFill>
                  <a:srgbClr val="FFFFFF"/>
                </a:solidFill>
                <a:latin typeface="Arial" panose="020B0604020202020204" pitchFamily="34" charset="0"/>
                <a:cs typeface="Arial" panose="020B0604020202020204" pitchFamily="34" charset="0"/>
              </a:rPr>
              <a:t>Pastor’s </a:t>
            </a:r>
            <a:r>
              <a:rPr lang="en-US" sz="2000" b="1" dirty="0">
                <a:solidFill>
                  <a:srgbClr val="FFFFFF"/>
                </a:solidFill>
                <a:latin typeface="Arial" panose="020B0604020202020204" pitchFamily="34" charset="0"/>
                <a:cs typeface="Arial" panose="020B0604020202020204" pitchFamily="34" charset="0"/>
              </a:rPr>
              <a:t>YOU </a:t>
            </a:r>
            <a:r>
              <a:rPr lang="en-US" sz="2000" dirty="0">
                <a:solidFill>
                  <a:srgbClr val="FFFFFF"/>
                </a:solidFill>
                <a:latin typeface="Arial" panose="020B0604020202020204" pitchFamily="34" charset="0"/>
                <a:cs typeface="Arial" panose="020B0604020202020204" pitchFamily="34" charset="0"/>
              </a:rPr>
              <a:t>are the key to effective evangelism… model beyond the pulpit</a:t>
            </a:r>
          </a:p>
          <a:p>
            <a:pPr marL="0" lvl="0" indent="0">
              <a:spcBef>
                <a:spcPts val="0"/>
              </a:spcBef>
              <a:buClr>
                <a:srgbClr val="90C226"/>
              </a:buClr>
              <a:buNone/>
            </a:pPr>
            <a:endParaRPr lang="en-US" sz="2000" dirty="0">
              <a:solidFill>
                <a:srgbClr val="FFFFFF"/>
              </a:solidFill>
              <a:latin typeface="Arial" panose="020B0604020202020204" pitchFamily="34" charset="0"/>
              <a:cs typeface="Arial" panose="020B0604020202020204" pitchFamily="34" charset="0"/>
            </a:endParaRPr>
          </a:p>
          <a:p>
            <a:pPr marL="457200" lvl="0" indent="-457200">
              <a:spcBef>
                <a:spcPts val="0"/>
              </a:spcBef>
              <a:buClrTx/>
              <a:buFont typeface="+mj-lt"/>
              <a:buAutoNum type="arabicPeriod"/>
            </a:pPr>
            <a:r>
              <a:rPr lang="en-US" sz="2000" dirty="0">
                <a:solidFill>
                  <a:srgbClr val="FFFFFF"/>
                </a:solidFill>
                <a:latin typeface="Arial" panose="020B0604020202020204" pitchFamily="34" charset="0"/>
                <a:cs typeface="Arial" panose="020B0604020202020204" pitchFamily="34" charset="0"/>
              </a:rPr>
              <a:t>Motivate your people by being an </a:t>
            </a:r>
            <a:r>
              <a:rPr lang="en-US" sz="2000" b="1" dirty="0">
                <a:solidFill>
                  <a:srgbClr val="FFFFFF"/>
                </a:solidFill>
                <a:latin typeface="Arial" panose="020B0604020202020204" pitchFamily="34" charset="0"/>
                <a:cs typeface="Arial" panose="020B0604020202020204" pitchFamily="34" charset="0"/>
              </a:rPr>
              <a:t>EXAMPLE</a:t>
            </a:r>
          </a:p>
          <a:p>
            <a:pPr marL="457200" lvl="0" indent="-457200">
              <a:lnSpc>
                <a:spcPct val="90000"/>
              </a:lnSpc>
              <a:buClrTx/>
              <a:buFont typeface="+mj-lt"/>
              <a:buAutoNum type="arabicPeriod"/>
            </a:pPr>
            <a:r>
              <a:rPr lang="en-US" sz="2000" dirty="0">
                <a:solidFill>
                  <a:srgbClr val="FFFFFF"/>
                </a:solidFill>
                <a:latin typeface="Arial" panose="020B0604020202020204" pitchFamily="34" charset="0"/>
                <a:cs typeface="Arial" panose="020B0604020202020204" pitchFamily="34" charset="0"/>
              </a:rPr>
              <a:t>Motivate by having clear </a:t>
            </a:r>
            <a:r>
              <a:rPr lang="en-US" sz="2000" b="1" dirty="0">
                <a:solidFill>
                  <a:srgbClr val="FFFFFF"/>
                </a:solidFill>
                <a:latin typeface="Arial" panose="020B0604020202020204" pitchFamily="34" charset="0"/>
                <a:cs typeface="Arial" panose="020B0604020202020204" pitchFamily="34" charset="0"/>
              </a:rPr>
              <a:t>EXPECTATIONS </a:t>
            </a:r>
          </a:p>
          <a:p>
            <a:pPr marL="457200" lvl="0" indent="-457200">
              <a:lnSpc>
                <a:spcPct val="90000"/>
              </a:lnSpc>
              <a:buClrTx/>
              <a:buFont typeface="+mj-lt"/>
              <a:buAutoNum type="arabicPeriod"/>
            </a:pPr>
            <a:r>
              <a:rPr lang="en-US" sz="2000" dirty="0">
                <a:solidFill>
                  <a:srgbClr val="FFFFFF"/>
                </a:solidFill>
                <a:latin typeface="Arial" panose="020B0604020202020204" pitchFamily="34" charset="0"/>
                <a:cs typeface="Arial" panose="020B0604020202020204" pitchFamily="34" charset="0"/>
              </a:rPr>
              <a:t>Motivate by and through </a:t>
            </a:r>
            <a:r>
              <a:rPr lang="en-US" sz="2000" b="1" dirty="0">
                <a:solidFill>
                  <a:srgbClr val="FFFFFF"/>
                </a:solidFill>
                <a:latin typeface="Arial" panose="020B0604020202020204" pitchFamily="34" charset="0"/>
                <a:cs typeface="Arial" panose="020B0604020202020204" pitchFamily="34" charset="0"/>
              </a:rPr>
              <a:t>EXHORTATION</a:t>
            </a:r>
            <a:r>
              <a:rPr lang="en-US" sz="2000" dirty="0">
                <a:solidFill>
                  <a:srgbClr val="FFFFFF"/>
                </a:solidFill>
                <a:latin typeface="Arial" panose="020B0604020202020204" pitchFamily="34" charset="0"/>
                <a:cs typeface="Arial" panose="020B0604020202020204" pitchFamily="34" charset="0"/>
              </a:rPr>
              <a:t> </a:t>
            </a:r>
          </a:p>
          <a:p>
            <a:pPr marL="457200" lvl="0" indent="-457200">
              <a:lnSpc>
                <a:spcPct val="90000"/>
              </a:lnSpc>
              <a:buClrTx/>
              <a:buFont typeface="+mj-lt"/>
              <a:buAutoNum type="arabicPeriod"/>
            </a:pPr>
            <a:r>
              <a:rPr lang="en-US" sz="2000" dirty="0">
                <a:solidFill>
                  <a:srgbClr val="FFFFFF"/>
                </a:solidFill>
                <a:latin typeface="Arial" panose="020B0604020202020204" pitchFamily="34" charset="0"/>
                <a:cs typeface="Arial" panose="020B0604020202020204" pitchFamily="34" charset="0"/>
              </a:rPr>
              <a:t>We motivate with the </a:t>
            </a:r>
            <a:r>
              <a:rPr lang="en-US" sz="2000" b="1" dirty="0">
                <a:solidFill>
                  <a:srgbClr val="FFFFFF"/>
                </a:solidFill>
                <a:latin typeface="Arial" panose="020B0604020202020204" pitchFamily="34" charset="0"/>
                <a:cs typeface="Arial" panose="020B0604020202020204" pitchFamily="34" charset="0"/>
              </a:rPr>
              <a:t>EXCITEMENT</a:t>
            </a:r>
            <a:r>
              <a:rPr lang="en-US" sz="2000" dirty="0">
                <a:solidFill>
                  <a:srgbClr val="FFFFFF"/>
                </a:solidFill>
                <a:latin typeface="Arial" panose="020B0604020202020204" pitchFamily="34" charset="0"/>
                <a:cs typeface="Arial" panose="020B0604020202020204" pitchFamily="34" charset="0"/>
              </a:rPr>
              <a:t> of new converts</a:t>
            </a:r>
          </a:p>
          <a:p>
            <a:pPr marL="457200" lvl="0" indent="-457200">
              <a:lnSpc>
                <a:spcPct val="90000"/>
              </a:lnSpc>
              <a:buClrTx/>
              <a:buFont typeface="+mj-lt"/>
              <a:buAutoNum type="arabicPeriod"/>
            </a:pPr>
            <a:r>
              <a:rPr lang="en-US" sz="2000" dirty="0">
                <a:solidFill>
                  <a:srgbClr val="FFFFFF"/>
                </a:solidFill>
                <a:latin typeface="Arial" panose="020B0604020202020204" pitchFamily="34" charset="0"/>
                <a:cs typeface="Arial" panose="020B0604020202020204" pitchFamily="34" charset="0"/>
              </a:rPr>
              <a:t>We motivate through </a:t>
            </a:r>
            <a:r>
              <a:rPr lang="en-US" sz="2000" b="1" dirty="0">
                <a:solidFill>
                  <a:srgbClr val="FFFFFF"/>
                </a:solidFill>
                <a:latin typeface="Arial" panose="020B0604020202020204" pitchFamily="34" charset="0"/>
                <a:cs typeface="Arial" panose="020B0604020202020204" pitchFamily="34" charset="0"/>
              </a:rPr>
              <a:t>EVANGELIST</a:t>
            </a:r>
            <a:r>
              <a:rPr lang="en-US" sz="2000" dirty="0">
                <a:solidFill>
                  <a:srgbClr val="FFFFFF"/>
                </a:solidFill>
                <a:latin typeface="Arial" panose="020B0604020202020204" pitchFamily="34" charset="0"/>
                <a:cs typeface="Arial" panose="020B0604020202020204" pitchFamily="34" charset="0"/>
              </a:rPr>
              <a:t> effort – we must envision, implement and support</a:t>
            </a:r>
          </a:p>
          <a:p>
            <a:pPr>
              <a:lnSpc>
                <a:spcPct val="90000"/>
              </a:lnSpc>
            </a:pPr>
            <a:endParaRPr lang="en-US" sz="2000" dirty="0">
              <a:solidFill>
                <a:srgbClr val="FFFFFF"/>
              </a:solidFill>
            </a:endParaRPr>
          </a:p>
        </p:txBody>
      </p:sp>
      <p:pic>
        <p:nvPicPr>
          <p:cNvPr id="15" name="Picture 14" descr="A drawing of a face&#10;&#10;Description automatically generated">
            <a:extLst>
              <a:ext uri="{FF2B5EF4-FFF2-40B4-BE49-F238E27FC236}">
                <a16:creationId xmlns:a16="http://schemas.microsoft.com/office/drawing/2014/main" id="{47419894-423C-4731-BBD2-CF6086A39A8E}"/>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268901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5CF0E-4288-EE4A-BE5F-0EAE218C473C}"/>
              </a:ext>
            </a:extLst>
          </p:cNvPr>
          <p:cNvSpPr>
            <a:spLocks noGrp="1"/>
          </p:cNvSpPr>
          <p:nvPr>
            <p:ph idx="1"/>
          </p:nvPr>
        </p:nvSpPr>
        <p:spPr>
          <a:xfrm>
            <a:off x="677334" y="2160589"/>
            <a:ext cx="8596668" cy="3880773"/>
          </a:xfrm>
        </p:spPr>
        <p:txBody>
          <a:bodyPr/>
          <a:lstStyle/>
          <a:p>
            <a:endParaRPr lang="en-US" dirty="0"/>
          </a:p>
          <a:p>
            <a:pPr marL="0" indent="0">
              <a:buNone/>
            </a:pPr>
            <a:endParaRPr lang="en-US" dirty="0"/>
          </a:p>
          <a:p>
            <a:endParaRPr lang="en-US" dirty="0"/>
          </a:p>
        </p:txBody>
      </p:sp>
      <p:sp>
        <p:nvSpPr>
          <p:cNvPr id="5" name="Title 1">
            <a:extLst>
              <a:ext uri="{FF2B5EF4-FFF2-40B4-BE49-F238E27FC236}">
                <a16:creationId xmlns:a16="http://schemas.microsoft.com/office/drawing/2014/main" id="{1398A17D-FB80-6541-9724-1FD2AED12271}"/>
              </a:ext>
            </a:extLst>
          </p:cNvPr>
          <p:cNvSpPr txBox="1">
            <a:spLocks noGrp="1"/>
          </p:cNvSpPr>
          <p:nvPr>
            <p:ph type="title"/>
          </p:nvPr>
        </p:nvSpPr>
        <p:spPr>
          <a:xfrm>
            <a:off x="196567" y="485128"/>
            <a:ext cx="7457998" cy="66301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RETOOL, REGROUP AND REDIRECT</a:t>
            </a:r>
          </a:p>
        </p:txBody>
      </p:sp>
      <p:pic>
        <p:nvPicPr>
          <p:cNvPr id="12" name="Picture 11" descr="A group of people in a store&#10;&#10;Description automatically generated">
            <a:extLst>
              <a:ext uri="{FF2B5EF4-FFF2-40B4-BE49-F238E27FC236}">
                <a16:creationId xmlns:a16="http://schemas.microsoft.com/office/drawing/2014/main" id="{29BC5C8B-5CBC-4DA4-A275-168D727046C2}"/>
              </a:ext>
            </a:extLst>
          </p:cNvPr>
          <p:cNvPicPr>
            <a:picLocks noChangeAspect="1"/>
          </p:cNvPicPr>
          <p:nvPr/>
        </p:nvPicPr>
        <p:blipFill>
          <a:blip r:embed="rId2"/>
          <a:stretch>
            <a:fillRect/>
          </a:stretch>
        </p:blipFill>
        <p:spPr>
          <a:xfrm rot="21087748">
            <a:off x="880896" y="2149426"/>
            <a:ext cx="4379938" cy="3069312"/>
          </a:xfrm>
          <a:prstGeom prst="rect">
            <a:avLst/>
          </a:prstGeom>
        </p:spPr>
      </p:pic>
      <p:sp>
        <p:nvSpPr>
          <p:cNvPr id="13" name="TextBox 12">
            <a:extLst>
              <a:ext uri="{FF2B5EF4-FFF2-40B4-BE49-F238E27FC236}">
                <a16:creationId xmlns:a16="http://schemas.microsoft.com/office/drawing/2014/main" id="{6E51B8B3-D17F-40E4-817C-73F7BFF7A94F}"/>
              </a:ext>
            </a:extLst>
          </p:cNvPr>
          <p:cNvSpPr txBox="1"/>
          <p:nvPr/>
        </p:nvSpPr>
        <p:spPr>
          <a:xfrm>
            <a:off x="5782554" y="2160587"/>
            <a:ext cx="4396902" cy="3046988"/>
          </a:xfrm>
          <a:prstGeom prst="rect">
            <a:avLst/>
          </a:prstGeom>
          <a:noFill/>
        </p:spPr>
        <p:txBody>
          <a:bodyPr wrap="square" rtlCol="0">
            <a:spAutoFit/>
          </a:bodyPr>
          <a:lstStyle/>
          <a:p>
            <a:r>
              <a:rPr lang="en-US" sz="2400" dirty="0">
                <a:latin typeface="Arial" panose="020B0604020202020204" pitchFamily="34" charset="0"/>
                <a:ea typeface="Calibri" panose="020F0502020204030204" pitchFamily="34" charset="0"/>
              </a:rPr>
              <a:t>Evangelism today must be like Starbucks coffee, it must have a bold flavor that keeps producing consumers… Here are some personal examples of we’ve done in our ministry, some of which you are doing and more… </a:t>
            </a:r>
            <a:endParaRPr lang="en-US" sz="2400" dirty="0"/>
          </a:p>
        </p:txBody>
      </p:sp>
      <p:pic>
        <p:nvPicPr>
          <p:cNvPr id="7" name="Picture 6" descr="A drawing of a face&#10;&#10;Description automatically generated">
            <a:extLst>
              <a:ext uri="{FF2B5EF4-FFF2-40B4-BE49-F238E27FC236}">
                <a16:creationId xmlns:a16="http://schemas.microsoft.com/office/drawing/2014/main" id="{D39863D6-278F-42E3-B715-5E01916A2E70}"/>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54134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7957D-3A2A-4DF0-A699-27C7093D9DD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677213" y="1706252"/>
            <a:ext cx="4225450" cy="3927691"/>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979CF48-CEAE-4946-92B0-0701A7E61BFC}"/>
              </a:ext>
            </a:extLst>
          </p:cNvPr>
          <p:cNvSpPr>
            <a:spLocks noGrp="1"/>
          </p:cNvSpPr>
          <p:nvPr>
            <p:ph type="ctrTitle"/>
          </p:nvPr>
        </p:nvSpPr>
        <p:spPr>
          <a:xfrm>
            <a:off x="-325120" y="0"/>
            <a:ext cx="9577917" cy="2030163"/>
          </a:xfrm>
        </p:spPr>
        <p:txBody>
          <a:bodyPr/>
          <a:lstStyle/>
          <a:p>
            <a:r>
              <a:rPr lang="en-US" dirty="0">
                <a:solidFill>
                  <a:srgbClr val="7EA721"/>
                </a:solidFill>
              </a:rPr>
              <a:t>Retooling For Responsible Evangelism </a:t>
            </a:r>
          </a:p>
        </p:txBody>
      </p:sp>
      <p:sp>
        <p:nvSpPr>
          <p:cNvPr id="3" name="Subtitle 2">
            <a:extLst>
              <a:ext uri="{FF2B5EF4-FFF2-40B4-BE49-F238E27FC236}">
                <a16:creationId xmlns:a16="http://schemas.microsoft.com/office/drawing/2014/main" id="{A47D5CB4-F14F-0343-961B-4C9C8A26F1DB}"/>
              </a:ext>
            </a:extLst>
          </p:cNvPr>
          <p:cNvSpPr>
            <a:spLocks noGrp="1"/>
          </p:cNvSpPr>
          <p:nvPr>
            <p:ph type="subTitle" idx="1"/>
          </p:nvPr>
        </p:nvSpPr>
        <p:spPr>
          <a:xfrm>
            <a:off x="768485" y="5882326"/>
            <a:ext cx="8201550" cy="596295"/>
          </a:xfrm>
        </p:spPr>
        <p:txBody>
          <a:bodyPr>
            <a:noAutofit/>
          </a:bodyPr>
          <a:lstStyle/>
          <a:p>
            <a:pPr algn="ctr"/>
            <a:r>
              <a:rPr lang="en-US" sz="3600" dirty="0">
                <a:solidFill>
                  <a:schemeClr val="tx1"/>
                </a:solidFill>
                <a:hlinkClick r:id="rId3">
                  <a:extLst>
                    <a:ext uri="{A12FA001-AC4F-418D-AE19-62706E023703}">
                      <ahyp:hlinkClr xmlns:ahyp="http://schemas.microsoft.com/office/drawing/2018/hyperlinkcolor" val="tx"/>
                    </a:ext>
                  </a:extLst>
                </a:hlinkClick>
              </a:rPr>
              <a:t>www.bemoreamez.org/evangelism</a:t>
            </a:r>
            <a:r>
              <a:rPr lang="en-US" sz="3600" dirty="0">
                <a:solidFill>
                  <a:schemeClr val="tx1"/>
                </a:solidFill>
              </a:rPr>
              <a:t> </a:t>
            </a:r>
          </a:p>
        </p:txBody>
      </p:sp>
      <p:pic>
        <p:nvPicPr>
          <p:cNvPr id="5" name="Picture 4">
            <a:extLst>
              <a:ext uri="{FF2B5EF4-FFF2-40B4-BE49-F238E27FC236}">
                <a16:creationId xmlns:a16="http://schemas.microsoft.com/office/drawing/2014/main" id="{2ED6A8AE-F656-4CF2-A6A7-A89FBE36F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0887" y="3736415"/>
            <a:ext cx="1133954" cy="786452"/>
          </a:xfrm>
          <a:prstGeom prst="rect">
            <a:avLst/>
          </a:prstGeom>
        </p:spPr>
      </p:pic>
      <p:pic>
        <p:nvPicPr>
          <p:cNvPr id="6" name="Picture 5" descr="A drawing of a face&#10;&#10;Description automatically generated">
            <a:extLst>
              <a:ext uri="{FF2B5EF4-FFF2-40B4-BE49-F238E27FC236}">
                <a16:creationId xmlns:a16="http://schemas.microsoft.com/office/drawing/2014/main" id="{CA5ED851-D217-44BB-9D78-1991909A0E68}"/>
              </a:ext>
            </a:extLst>
          </p:cNvPr>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791408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A67F4A-D559-4DA4-9B40-E21FE40EBE53}"/>
              </a:ext>
            </a:extLst>
          </p:cNvPr>
          <p:cNvPicPr>
            <a:picLocks noGrp="1" noChangeAspect="1"/>
          </p:cNvPicPr>
          <p:nvPr>
            <p:ph idx="1"/>
          </p:nvPr>
        </p:nvPicPr>
        <p:blipFill>
          <a:blip r:embed="rId2"/>
          <a:stretch>
            <a:fillRect/>
          </a:stretch>
        </p:blipFill>
        <p:spPr>
          <a:xfrm>
            <a:off x="2196446" y="195817"/>
            <a:ext cx="5505253" cy="3782981"/>
          </a:xfrm>
          <a:prstGeom prst="rect">
            <a:avLst/>
          </a:prstGeom>
          <a:ln>
            <a:noFill/>
          </a:ln>
          <a:effectLst>
            <a:softEdge rad="112500"/>
          </a:effectLst>
        </p:spPr>
      </p:pic>
      <p:pic>
        <p:nvPicPr>
          <p:cNvPr id="9" name="Picture 8" descr="A close up of a blue background&#10;&#10;Description automatically generated">
            <a:extLst>
              <a:ext uri="{FF2B5EF4-FFF2-40B4-BE49-F238E27FC236}">
                <a16:creationId xmlns:a16="http://schemas.microsoft.com/office/drawing/2014/main" id="{B3433A01-F6DA-4ECF-94CB-D5E9A2138603}"/>
              </a:ext>
            </a:extLst>
          </p:cNvPr>
          <p:cNvPicPr>
            <a:picLocks noChangeAspect="1"/>
          </p:cNvPicPr>
          <p:nvPr/>
        </p:nvPicPr>
        <p:blipFill>
          <a:blip r:embed="rId3">
            <a:duotone>
              <a:schemeClr val="accent2">
                <a:shade val="45000"/>
                <a:satMod val="135000"/>
              </a:schemeClr>
              <a:prstClr val="white"/>
            </a:duotone>
          </a:blip>
          <a:stretch>
            <a:fillRect/>
          </a:stretch>
        </p:blipFill>
        <p:spPr>
          <a:xfrm rot="5400000">
            <a:off x="8698870" y="2578232"/>
            <a:ext cx="5060864" cy="1282086"/>
          </a:xfrm>
          <a:prstGeom prst="rect">
            <a:avLst/>
          </a:prstGeom>
        </p:spPr>
      </p:pic>
      <p:sp>
        <p:nvSpPr>
          <p:cNvPr id="13" name="TextBox 12">
            <a:extLst>
              <a:ext uri="{FF2B5EF4-FFF2-40B4-BE49-F238E27FC236}">
                <a16:creationId xmlns:a16="http://schemas.microsoft.com/office/drawing/2014/main" id="{DEB1E287-7C28-4EB9-8B73-37CAB90AC161}"/>
              </a:ext>
            </a:extLst>
          </p:cNvPr>
          <p:cNvSpPr txBox="1"/>
          <p:nvPr/>
        </p:nvSpPr>
        <p:spPr>
          <a:xfrm>
            <a:off x="1828800" y="3978798"/>
            <a:ext cx="6400800" cy="2339102"/>
          </a:xfrm>
          <a:prstGeom prst="rect">
            <a:avLst/>
          </a:prstGeom>
          <a:noFill/>
        </p:spPr>
        <p:txBody>
          <a:bodyPr wrap="square" rtlCol="0">
            <a:spAutoFit/>
          </a:bodyPr>
          <a:lstStyle/>
          <a:p>
            <a:pPr algn="ctr"/>
            <a:r>
              <a:rPr lang="en-US" sz="4400" b="1" dirty="0">
                <a:solidFill>
                  <a:schemeClr val="accent2"/>
                </a:solidFill>
                <a:latin typeface="Monotype Corsiva" panose="03010101010201010101" pitchFamily="66" charset="0"/>
              </a:rPr>
              <a:t>Simply Put, </a:t>
            </a:r>
          </a:p>
          <a:p>
            <a:pPr algn="ctr"/>
            <a:endParaRPr lang="en-US" sz="1400" b="1" dirty="0">
              <a:solidFill>
                <a:schemeClr val="accent2"/>
              </a:solidFill>
              <a:latin typeface="Monotype Corsiva" panose="03010101010201010101" pitchFamily="66" charset="0"/>
            </a:endParaRPr>
          </a:p>
          <a:p>
            <a:pPr algn="ctr"/>
            <a:r>
              <a:rPr lang="en-US" sz="4400" b="1" dirty="0">
                <a:solidFill>
                  <a:schemeClr val="accent2"/>
                </a:solidFill>
                <a:latin typeface="Monotype Corsiva" panose="03010101010201010101" pitchFamily="66" charset="0"/>
              </a:rPr>
              <a:t>Our Mission is the Great Commission</a:t>
            </a:r>
          </a:p>
        </p:txBody>
      </p:sp>
      <p:pic>
        <p:nvPicPr>
          <p:cNvPr id="6" name="Picture 5" descr="A drawing of a face&#10;&#10;Description automatically generated">
            <a:extLst>
              <a:ext uri="{FF2B5EF4-FFF2-40B4-BE49-F238E27FC236}">
                <a16:creationId xmlns:a16="http://schemas.microsoft.com/office/drawing/2014/main" id="{5272C013-8FF7-4385-89A7-1EF04C336CE2}"/>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294418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C92EA8A-E8E4-4F3D-9916-DA58874E44A6}"/>
              </a:ext>
            </a:extLst>
          </p:cNvPr>
          <p:cNvPicPr>
            <a:picLocks noGrp="1" noChangeAspect="1"/>
          </p:cNvPicPr>
          <p:nvPr>
            <p:ph idx="1"/>
          </p:nvPr>
        </p:nvPicPr>
        <p:blipFill>
          <a:blip r:embed="rId2"/>
          <a:stretch>
            <a:fillRect/>
          </a:stretch>
        </p:blipFill>
        <p:spPr>
          <a:xfrm>
            <a:off x="1644340" y="1131994"/>
            <a:ext cx="5967501" cy="4590386"/>
          </a:xfrm>
          <a:prstGeom prst="rect">
            <a:avLst/>
          </a:prstGeom>
        </p:spPr>
      </p:pic>
      <p:pic>
        <p:nvPicPr>
          <p:cNvPr id="34" name="Picture 33" descr="A drawing of a face&#10;&#10;Description automatically generated">
            <a:extLst>
              <a:ext uri="{FF2B5EF4-FFF2-40B4-BE49-F238E27FC236}">
                <a16:creationId xmlns:a16="http://schemas.microsoft.com/office/drawing/2014/main" id="{C01C344E-63B8-4795-A5E4-F2417602DBA5}"/>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55896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2BED-11C8-1A48-9CBF-FC04C665BBAF}"/>
              </a:ext>
            </a:extLst>
          </p:cNvPr>
          <p:cNvSpPr>
            <a:spLocks noGrp="1"/>
          </p:cNvSpPr>
          <p:nvPr>
            <p:ph type="title"/>
          </p:nvPr>
        </p:nvSpPr>
        <p:spPr>
          <a:xfrm>
            <a:off x="1450332" y="449345"/>
            <a:ext cx="2546633" cy="792999"/>
          </a:xfrm>
        </p:spPr>
        <p:txBody>
          <a:bodyPr/>
          <a:lstStyle/>
          <a:p>
            <a:r>
              <a:rPr lang="en-US" dirty="0">
                <a:solidFill>
                  <a:schemeClr val="accent2">
                    <a:lumMod val="75000"/>
                  </a:schemeClr>
                </a:solidFill>
              </a:rPr>
              <a:t>Conclusion </a:t>
            </a:r>
          </a:p>
        </p:txBody>
      </p:sp>
      <p:sp>
        <p:nvSpPr>
          <p:cNvPr id="3" name="Content Placeholder 2">
            <a:extLst>
              <a:ext uri="{FF2B5EF4-FFF2-40B4-BE49-F238E27FC236}">
                <a16:creationId xmlns:a16="http://schemas.microsoft.com/office/drawing/2014/main" id="{71172850-1366-AF4E-ABEE-85532101107E}"/>
              </a:ext>
            </a:extLst>
          </p:cNvPr>
          <p:cNvSpPr>
            <a:spLocks noGrp="1"/>
          </p:cNvSpPr>
          <p:nvPr>
            <p:ph idx="1"/>
          </p:nvPr>
        </p:nvSpPr>
        <p:spPr>
          <a:xfrm>
            <a:off x="352481" y="1402599"/>
            <a:ext cx="5446740" cy="5205591"/>
          </a:xfrm>
        </p:spPr>
        <p:txBody>
          <a:bodyPr>
            <a:normAutofit fontScale="62500" lnSpcReduction="20000"/>
          </a:bodyPr>
          <a:lstStyle/>
          <a:p>
            <a:pPr marL="0" indent="0">
              <a:lnSpc>
                <a:spcPct val="170000"/>
              </a:lnSpc>
              <a:buNone/>
            </a:pPr>
            <a:r>
              <a:rPr lang="en-US" sz="3200" dirty="0">
                <a:latin typeface="Arial" panose="020B0604020202020204" pitchFamily="34" charset="0"/>
                <a:cs typeface="Arial" panose="020B0604020202020204" pitchFamily="34" charset="0"/>
              </a:rPr>
              <a:t>This entire workshop will have been an exercise in futility if we don’t leave here different than we came. If we don’t form some small groups of clergy and lay people who are willing to wrestle with how their church, their district and subsequently their Conference can recover its sense of being God’s agents of transformation, and how they can recover their passion for making disciples. There are enough spiritually lost and starving people to fill every congregation in this room.</a:t>
            </a:r>
          </a:p>
          <a:p>
            <a:pPr marL="0" indent="0">
              <a:buNone/>
            </a:pPr>
            <a:endParaRPr lang="en-US" dirty="0"/>
          </a:p>
        </p:txBody>
      </p:sp>
      <p:pic>
        <p:nvPicPr>
          <p:cNvPr id="5" name="Picture 4" descr="A drawing of a face&#10;&#10;Description automatically generated">
            <a:extLst>
              <a:ext uri="{FF2B5EF4-FFF2-40B4-BE49-F238E27FC236}">
                <a16:creationId xmlns:a16="http://schemas.microsoft.com/office/drawing/2014/main" id="{2386E400-4E45-4A08-98A1-0FC97055DF81}"/>
              </a:ext>
            </a:extLst>
          </p:cNvPr>
          <p:cNvPicPr>
            <a:picLocks noChangeAspect="1"/>
          </p:cNvPicPr>
          <p:nvPr/>
        </p:nvPicPr>
        <p:blipFill>
          <a:blip r:embed="rId2"/>
          <a:stretch>
            <a:fillRect/>
          </a:stretch>
        </p:blipFill>
        <p:spPr>
          <a:xfrm>
            <a:off x="6096000" y="2218154"/>
            <a:ext cx="4675103" cy="2157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drawing of a face&#10;&#10;Description automatically generated">
            <a:extLst>
              <a:ext uri="{FF2B5EF4-FFF2-40B4-BE49-F238E27FC236}">
                <a16:creationId xmlns:a16="http://schemas.microsoft.com/office/drawing/2014/main" id="{257B8B6B-B25D-46FF-87FD-EE499A782CAF}"/>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417330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4ECBA-8098-43A9-AAA7-9488D967BCB6}"/>
              </a:ext>
            </a:extLst>
          </p:cNvPr>
          <p:cNvSpPr>
            <a:spLocks noGrp="1"/>
          </p:cNvSpPr>
          <p:nvPr>
            <p:ph type="title"/>
          </p:nvPr>
        </p:nvSpPr>
        <p:spPr/>
        <p:txBody>
          <a:bodyPr/>
          <a:lstStyle/>
          <a:p>
            <a:r>
              <a:rPr lang="en-US" dirty="0"/>
              <a:t>Lets wake up to Responsible Evangelism</a:t>
            </a:r>
          </a:p>
        </p:txBody>
      </p:sp>
      <p:pic>
        <p:nvPicPr>
          <p:cNvPr id="4" name="Picture 3" descr="A drawing of a face&#10;&#10;Description automatically generated">
            <a:extLst>
              <a:ext uri="{FF2B5EF4-FFF2-40B4-BE49-F238E27FC236}">
                <a16:creationId xmlns:a16="http://schemas.microsoft.com/office/drawing/2014/main" id="{1A99A0BF-4E45-41E1-AB66-A308A3919495}"/>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pic>
        <p:nvPicPr>
          <p:cNvPr id="7" name="Online Media 6" title="Wake up Everybody - Harold Melvin &amp; The Blue Notes (lyrics) HD">
            <a:hlinkClick r:id="" action="ppaction://media"/>
            <a:extLst>
              <a:ext uri="{FF2B5EF4-FFF2-40B4-BE49-F238E27FC236}">
                <a16:creationId xmlns:a16="http://schemas.microsoft.com/office/drawing/2014/main" id="{DAF8DB12-3A4C-4CCC-B48E-3FD4632800E7}"/>
              </a:ext>
            </a:extLst>
          </p:cNvPr>
          <p:cNvPicPr>
            <a:picLocks noGrp="1" noRot="1" noChangeAspect="1"/>
          </p:cNvPicPr>
          <p:nvPr>
            <p:ph idx="1"/>
            <a:videoFile r:link="rId1"/>
          </p:nvPr>
        </p:nvPicPr>
        <p:blipFill>
          <a:blip r:embed="rId4"/>
          <a:stretch>
            <a:fillRect/>
          </a:stretch>
        </p:blipFill>
        <p:spPr>
          <a:xfrm>
            <a:off x="1525588" y="2160588"/>
            <a:ext cx="6900862" cy="3881437"/>
          </a:xfrm>
          <a:prstGeom prst="rect">
            <a:avLst/>
          </a:prstGeom>
        </p:spPr>
      </p:pic>
      <p:sp>
        <p:nvSpPr>
          <p:cNvPr id="8" name="TextBox 7">
            <a:extLst>
              <a:ext uri="{FF2B5EF4-FFF2-40B4-BE49-F238E27FC236}">
                <a16:creationId xmlns:a16="http://schemas.microsoft.com/office/drawing/2014/main" id="{B8623E57-263C-4600-BE41-74FBE71BFD53}"/>
              </a:ext>
            </a:extLst>
          </p:cNvPr>
          <p:cNvSpPr txBox="1"/>
          <p:nvPr/>
        </p:nvSpPr>
        <p:spPr>
          <a:xfrm>
            <a:off x="1525588" y="1615736"/>
            <a:ext cx="6900862" cy="369332"/>
          </a:xfrm>
          <a:prstGeom prst="rect">
            <a:avLst/>
          </a:prstGeom>
          <a:noFill/>
        </p:spPr>
        <p:txBody>
          <a:bodyPr wrap="square" rtlCol="0">
            <a:spAutoFit/>
          </a:bodyPr>
          <a:lstStyle/>
          <a:p>
            <a:r>
              <a:rPr lang="en-US" dirty="0">
                <a:hlinkClick r:id="rId5"/>
              </a:rPr>
              <a:t>https://www.youtube.com/watch?v=RCTaGygj_z0</a:t>
            </a:r>
            <a:endParaRPr lang="en-US" dirty="0"/>
          </a:p>
        </p:txBody>
      </p:sp>
    </p:spTree>
    <p:extLst>
      <p:ext uri="{BB962C8B-B14F-4D97-AF65-F5344CB8AC3E}">
        <p14:creationId xmlns:p14="http://schemas.microsoft.com/office/powerpoint/2010/main" val="302688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7957D-3A2A-4DF0-A699-27C7093D9DD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677213" y="1706252"/>
            <a:ext cx="4225450" cy="3927691"/>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979CF48-CEAE-4946-92B0-0701A7E61BFC}"/>
              </a:ext>
            </a:extLst>
          </p:cNvPr>
          <p:cNvSpPr>
            <a:spLocks noGrp="1"/>
          </p:cNvSpPr>
          <p:nvPr>
            <p:ph type="ctrTitle"/>
          </p:nvPr>
        </p:nvSpPr>
        <p:spPr>
          <a:xfrm>
            <a:off x="-325120" y="0"/>
            <a:ext cx="9577917" cy="2030163"/>
          </a:xfrm>
        </p:spPr>
        <p:txBody>
          <a:bodyPr/>
          <a:lstStyle/>
          <a:p>
            <a:r>
              <a:rPr lang="en-US" dirty="0">
                <a:solidFill>
                  <a:srgbClr val="7EA721"/>
                </a:solidFill>
              </a:rPr>
              <a:t>Retooling For Responsible Evangelism </a:t>
            </a:r>
          </a:p>
        </p:txBody>
      </p:sp>
      <p:sp>
        <p:nvSpPr>
          <p:cNvPr id="3" name="Subtitle 2">
            <a:extLst>
              <a:ext uri="{FF2B5EF4-FFF2-40B4-BE49-F238E27FC236}">
                <a16:creationId xmlns:a16="http://schemas.microsoft.com/office/drawing/2014/main" id="{A47D5CB4-F14F-0343-961B-4C9C8A26F1DB}"/>
              </a:ext>
            </a:extLst>
          </p:cNvPr>
          <p:cNvSpPr>
            <a:spLocks noGrp="1"/>
          </p:cNvSpPr>
          <p:nvPr>
            <p:ph type="subTitle" idx="1"/>
          </p:nvPr>
        </p:nvSpPr>
        <p:spPr>
          <a:xfrm>
            <a:off x="768485" y="5882326"/>
            <a:ext cx="8201550" cy="596295"/>
          </a:xfrm>
        </p:spPr>
        <p:txBody>
          <a:bodyPr>
            <a:noAutofit/>
          </a:bodyPr>
          <a:lstStyle/>
          <a:p>
            <a:pPr algn="ctr"/>
            <a:r>
              <a:rPr lang="en-US" sz="3600" dirty="0">
                <a:solidFill>
                  <a:schemeClr val="tx1"/>
                </a:solidFill>
                <a:hlinkClick r:id="rId3"/>
              </a:rPr>
              <a:t>www.bemoreamez.org/vaconference</a:t>
            </a:r>
            <a:endParaRPr lang="en-US" sz="3600" dirty="0">
              <a:solidFill>
                <a:schemeClr val="tx1"/>
              </a:solidFill>
            </a:endParaRPr>
          </a:p>
        </p:txBody>
      </p:sp>
      <p:pic>
        <p:nvPicPr>
          <p:cNvPr id="5" name="Picture 4">
            <a:extLst>
              <a:ext uri="{FF2B5EF4-FFF2-40B4-BE49-F238E27FC236}">
                <a16:creationId xmlns:a16="http://schemas.microsoft.com/office/drawing/2014/main" id="{2ED6A8AE-F656-4CF2-A6A7-A89FBE36F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0887" y="3736415"/>
            <a:ext cx="1133954" cy="786452"/>
          </a:xfrm>
          <a:prstGeom prst="rect">
            <a:avLst/>
          </a:prstGeom>
        </p:spPr>
      </p:pic>
      <p:pic>
        <p:nvPicPr>
          <p:cNvPr id="6" name="Picture 5" descr="A drawing of a face&#10;&#10;Description automatically generated">
            <a:extLst>
              <a:ext uri="{FF2B5EF4-FFF2-40B4-BE49-F238E27FC236}">
                <a16:creationId xmlns:a16="http://schemas.microsoft.com/office/drawing/2014/main" id="{CE7C0C9C-BCC0-4C75-A4FF-63E54182CB2C}"/>
              </a:ext>
            </a:extLst>
          </p:cNvPr>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305646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 name="Rectangle 3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5" name="Rectangle 4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A person posing for the camera&#10;&#10;Description automatically generated">
            <a:extLst>
              <a:ext uri="{FF2B5EF4-FFF2-40B4-BE49-F238E27FC236}">
                <a16:creationId xmlns:a16="http://schemas.microsoft.com/office/drawing/2014/main" id="{BD430A68-58E9-430C-B1C8-D631277C3898}"/>
              </a:ext>
            </a:extLst>
          </p:cNvPr>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568452" y="1545996"/>
            <a:ext cx="11055096" cy="4740504"/>
          </a:xfrm>
          <a:prstGeom prst="rect">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30156300-F5C5-4EE4-85A7-4DEF95EC0D5E}"/>
              </a:ext>
            </a:extLst>
          </p:cNvPr>
          <p:cNvSpPr txBox="1"/>
          <p:nvPr/>
        </p:nvSpPr>
        <p:spPr>
          <a:xfrm>
            <a:off x="3250246" y="804326"/>
            <a:ext cx="5705552" cy="523220"/>
          </a:xfrm>
          <a:prstGeom prst="rect">
            <a:avLst/>
          </a:prstGeom>
          <a:noFill/>
        </p:spPr>
        <p:txBody>
          <a:bodyPr wrap="square" rtlCol="0">
            <a:spAutoFit/>
          </a:bodyPr>
          <a:lstStyle/>
          <a:p>
            <a:r>
              <a:rPr lang="en-US" sz="2800" dirty="0">
                <a:solidFill>
                  <a:srgbClr val="7EA721"/>
                </a:solidFill>
                <a:latin typeface="Arial Black" panose="020B0A04020102020204" pitchFamily="34" charset="0"/>
              </a:rPr>
              <a:t>SCRIPTURAL FOUNDATION</a:t>
            </a:r>
          </a:p>
        </p:txBody>
      </p:sp>
      <p:pic>
        <p:nvPicPr>
          <p:cNvPr id="31" name="Picture 30" descr="A drawing of a face&#10;&#10;Description automatically generated">
            <a:extLst>
              <a:ext uri="{FF2B5EF4-FFF2-40B4-BE49-F238E27FC236}">
                <a16:creationId xmlns:a16="http://schemas.microsoft.com/office/drawing/2014/main" id="{237FE1FB-3FED-4C5A-AB71-72E9F735C966}"/>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80272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75901DDE-E6B0-4CC5-BA85-CAE3B0202B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3073" y="4172056"/>
            <a:ext cx="2002516" cy="1762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A6B03400-3CCF-9A4F-8255-81A88F83B62D}"/>
              </a:ext>
            </a:extLst>
          </p:cNvPr>
          <p:cNvSpPr>
            <a:spLocks noGrp="1"/>
          </p:cNvSpPr>
          <p:nvPr>
            <p:ph idx="1"/>
          </p:nvPr>
        </p:nvSpPr>
        <p:spPr>
          <a:xfrm>
            <a:off x="122547" y="388350"/>
            <a:ext cx="4887992" cy="5333719"/>
          </a:xfrm>
        </p:spPr>
        <p:txBody>
          <a:bodyPr>
            <a:normAutofit/>
          </a:bodyPr>
          <a:lstStyle/>
          <a:p>
            <a:pPr marL="0" indent="0" algn="ctr">
              <a:buNone/>
            </a:pPr>
            <a:r>
              <a:rPr lang="en-US" sz="2400" b="1" dirty="0">
                <a:ln/>
                <a:solidFill>
                  <a:schemeClr val="bg1"/>
                </a:solidFill>
                <a:effectLst>
                  <a:outerShdw blurRad="38100" dist="19050" dir="2700000" algn="tl" rotWithShape="0">
                    <a:schemeClr val="dk1">
                      <a:lumMod val="50000"/>
                      <a:alpha val="40000"/>
                    </a:schemeClr>
                  </a:outerShdw>
                </a:effectLst>
              </a:rPr>
              <a:t>PRESENTATION</a:t>
            </a:r>
          </a:p>
          <a:p>
            <a:pPr marL="0" indent="0">
              <a:buNone/>
            </a:pPr>
            <a:endParaRPr lang="en-US" b="1" dirty="0">
              <a:ln/>
              <a:solidFill>
                <a:schemeClr val="bg1"/>
              </a:solidFill>
              <a:effectLst>
                <a:outerShdw blurRad="38100" dist="19050" dir="2700000" algn="tl" rotWithShape="0">
                  <a:schemeClr val="dk1">
                    <a:lumMod val="50000"/>
                    <a:alpha val="40000"/>
                  </a:schemeClr>
                </a:outerShdw>
              </a:effectLst>
            </a:endParaRPr>
          </a:p>
          <a:p>
            <a:pPr marL="0" indent="0">
              <a:buNone/>
            </a:pPr>
            <a:r>
              <a:rPr lang="en-US" sz="2000" b="1" dirty="0">
                <a:ln/>
                <a:solidFill>
                  <a:schemeClr val="bg1"/>
                </a:solidFill>
              </a:rPr>
              <a:t>Our objective is to </a:t>
            </a:r>
            <a:r>
              <a:rPr lang="en-US" sz="2000" b="1" dirty="0">
                <a:ln/>
                <a:solidFill>
                  <a:schemeClr val="bg1"/>
                </a:solidFill>
                <a:latin typeface="Arial" panose="020B0604020202020204" pitchFamily="34" charset="0"/>
                <a:cs typeface="Arial" panose="020B0604020202020204" pitchFamily="34" charset="0"/>
              </a:rPr>
              <a:t>revisit</a:t>
            </a:r>
            <a:r>
              <a:rPr lang="en-US" sz="2000" b="1" dirty="0">
                <a:ln/>
                <a:solidFill>
                  <a:schemeClr val="bg1"/>
                </a:solidFill>
              </a:rPr>
              <a:t> the biblical mandate or imperative that commands us to go and make disciples. It is my desire to re-ignite and restore both individually and corporately our desire to reach the lost; and offer potential methods of “Retooling for Responsible Evangelism”.</a:t>
            </a:r>
          </a:p>
          <a:p>
            <a:pPr marL="0" indent="0">
              <a:buNone/>
            </a:pPr>
            <a:endParaRPr lang="en-US" sz="2000" b="1" dirty="0">
              <a:ln/>
              <a:solidFill>
                <a:schemeClr val="bg1"/>
              </a:solidFill>
              <a:effectLst>
                <a:outerShdw blurRad="38100" dist="19050" dir="2700000" algn="tl" rotWithShape="0">
                  <a:schemeClr val="dk1">
                    <a:lumMod val="50000"/>
                    <a:alpha val="40000"/>
                  </a:schemeClr>
                </a:outerShdw>
              </a:effectLst>
            </a:endParaRPr>
          </a:p>
          <a:p>
            <a:pPr marL="0" indent="0">
              <a:buNone/>
            </a:pPr>
            <a:endParaRPr lang="en-US" sz="2000" b="1" dirty="0">
              <a:ln/>
              <a:solidFill>
                <a:schemeClr val="bg1"/>
              </a:solidFill>
              <a:effectLst>
                <a:outerShdw blurRad="38100" dist="19050" dir="2700000" algn="tl" rotWithShape="0">
                  <a:schemeClr val="dk1">
                    <a:lumMod val="50000"/>
                    <a:alpha val="40000"/>
                  </a:schemeClr>
                </a:outerShdw>
              </a:effectLst>
            </a:endParaRPr>
          </a:p>
        </p:txBody>
      </p:sp>
      <p:sp>
        <p:nvSpPr>
          <p:cNvPr id="2" name="Rectangle 1">
            <a:extLst>
              <a:ext uri="{FF2B5EF4-FFF2-40B4-BE49-F238E27FC236}">
                <a16:creationId xmlns:a16="http://schemas.microsoft.com/office/drawing/2014/main" id="{9B9996CC-B90C-4F47-B4A5-67D02CF31C5E}"/>
              </a:ext>
            </a:extLst>
          </p:cNvPr>
          <p:cNvSpPr/>
          <p:nvPr/>
        </p:nvSpPr>
        <p:spPr>
          <a:xfrm>
            <a:off x="5486399" y="2366626"/>
            <a:ext cx="6353868" cy="4196470"/>
          </a:xfrm>
          <a:prstGeom prst="rect">
            <a:avLst/>
          </a:prstGeom>
        </p:spPr>
        <p:txBody>
          <a:bodyPr wrap="square">
            <a:spAutoFit/>
          </a:bodyPr>
          <a:lstStyle/>
          <a:p>
            <a:pPr marL="285750" indent="-285750">
              <a:lnSpc>
                <a:spcPct val="150000"/>
              </a:lnSpc>
              <a:buClr>
                <a:schemeClr val="accent1"/>
              </a:buClr>
              <a:buFont typeface="Wingdings" panose="05000000000000000000" pitchFamily="2" charset="2"/>
              <a:buChar char="v"/>
            </a:pPr>
            <a:r>
              <a:rPr lang="en-US" dirty="0"/>
              <a:t>Together we will revisit the biblical mandate that commands us to “go and make disciples”. </a:t>
            </a:r>
          </a:p>
          <a:p>
            <a:pPr marL="285750" indent="-285750">
              <a:lnSpc>
                <a:spcPct val="150000"/>
              </a:lnSpc>
              <a:buClr>
                <a:schemeClr val="accent1"/>
              </a:buClr>
              <a:buFont typeface="Wingdings" panose="05000000000000000000" pitchFamily="2" charset="2"/>
              <a:buChar char="v"/>
            </a:pPr>
            <a:r>
              <a:rPr lang="en-US" dirty="0"/>
              <a:t>Together we will explore what evangelism is, is not, and potentially could be…  </a:t>
            </a:r>
          </a:p>
          <a:p>
            <a:pPr marL="285750" indent="-285750">
              <a:lnSpc>
                <a:spcPct val="150000"/>
              </a:lnSpc>
              <a:buClr>
                <a:schemeClr val="accent1"/>
              </a:buClr>
              <a:buFont typeface="Wingdings" panose="05000000000000000000" pitchFamily="2" charset="2"/>
              <a:buChar char="v"/>
            </a:pPr>
            <a:r>
              <a:rPr lang="en-US" dirty="0"/>
              <a:t>Together we will self-reflect and examine to what extent we have been complicit in the failure of the church to make disciples and acknowledge where we have done well . </a:t>
            </a:r>
          </a:p>
          <a:p>
            <a:pPr marL="285750" indent="-285750">
              <a:lnSpc>
                <a:spcPct val="150000"/>
              </a:lnSpc>
              <a:buClr>
                <a:schemeClr val="accent1"/>
              </a:buClr>
              <a:buFont typeface="Wingdings" panose="05000000000000000000" pitchFamily="2" charset="2"/>
              <a:buChar char="v"/>
            </a:pPr>
            <a:r>
              <a:rPr lang="en-US" dirty="0"/>
              <a:t>We will challenge ourselves to continue “Retooling” for Responsible Evangelism</a:t>
            </a:r>
          </a:p>
        </p:txBody>
      </p:sp>
      <p:pic>
        <p:nvPicPr>
          <p:cNvPr id="5" name="Picture 4">
            <a:extLst>
              <a:ext uri="{FF2B5EF4-FFF2-40B4-BE49-F238E27FC236}">
                <a16:creationId xmlns:a16="http://schemas.microsoft.com/office/drawing/2014/main" id="{A77BBC5D-D2A0-47B3-B7D7-7998655CA1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51102" y="134538"/>
            <a:ext cx="2454059" cy="1937184"/>
          </a:xfrm>
          <a:prstGeom prst="rect">
            <a:avLst/>
          </a:prstGeom>
        </p:spPr>
      </p:pic>
      <p:pic>
        <p:nvPicPr>
          <p:cNvPr id="12" name="Picture 11" descr="A drawing of a face&#10;&#10;Description automatically generated">
            <a:extLst>
              <a:ext uri="{FF2B5EF4-FFF2-40B4-BE49-F238E27FC236}">
                <a16:creationId xmlns:a16="http://schemas.microsoft.com/office/drawing/2014/main" id="{AA8119AB-0CAD-4EFC-97D7-82E417182527}"/>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15861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Freeform: Shape 33">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703BF4-099E-2341-872E-63327973E3D4}"/>
              </a:ext>
            </a:extLst>
          </p:cNvPr>
          <p:cNvSpPr>
            <a:spLocks noGrp="1"/>
          </p:cNvSpPr>
          <p:nvPr>
            <p:ph type="title"/>
          </p:nvPr>
        </p:nvSpPr>
        <p:spPr>
          <a:xfrm>
            <a:off x="505499" y="643575"/>
            <a:ext cx="3749061" cy="1508469"/>
          </a:xfrm>
        </p:spPr>
        <p:txBody>
          <a:bodyPr anchor="ctr">
            <a:normAutofit/>
          </a:bodyPr>
          <a:lstStyle/>
          <a:p>
            <a:pPr>
              <a:lnSpc>
                <a:spcPct val="90000"/>
              </a:lnSpc>
            </a:pPr>
            <a:r>
              <a:rPr lang="en-US" sz="3200" dirty="0"/>
              <a:t>Retooling For Responsible Evangelism </a:t>
            </a:r>
          </a:p>
        </p:txBody>
      </p:sp>
      <p:sp>
        <p:nvSpPr>
          <p:cNvPr id="36" name="Isosceles Triangle 35">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4875C06-380D-594F-BD14-846C50FB60EB}"/>
              </a:ext>
            </a:extLst>
          </p:cNvPr>
          <p:cNvSpPr>
            <a:spLocks noGrp="1"/>
          </p:cNvSpPr>
          <p:nvPr>
            <p:ph idx="1"/>
          </p:nvPr>
        </p:nvSpPr>
        <p:spPr>
          <a:xfrm>
            <a:off x="348792" y="2312894"/>
            <a:ext cx="4152568" cy="3663700"/>
          </a:xfrm>
        </p:spPr>
        <p:txBody>
          <a:bodyPr>
            <a:normAutofit/>
          </a:bodyPr>
          <a:lstStyle/>
          <a:p>
            <a:pPr marL="0" indent="0" algn="ctr">
              <a:spcBef>
                <a:spcPts val="0"/>
              </a:spcBef>
              <a:buNone/>
            </a:pPr>
            <a:r>
              <a:rPr lang="en-US" sz="2000" b="1" dirty="0">
                <a:latin typeface="Arial" panose="020B0604020202020204" pitchFamily="34" charset="0"/>
                <a:cs typeface="Arial" panose="020B0604020202020204" pitchFamily="34" charset="0"/>
              </a:rPr>
              <a:t>What does it mean to retool?</a:t>
            </a:r>
          </a:p>
          <a:p>
            <a:pPr marL="0" indent="0" algn="ctr">
              <a:spcBef>
                <a:spcPts val="0"/>
              </a:spcBef>
              <a:buNone/>
            </a:pPr>
            <a:endParaRPr lang="en-US" sz="2000" b="1" dirty="0">
              <a:latin typeface="Arial" panose="020B0604020202020204" pitchFamily="34" charset="0"/>
              <a:cs typeface="Arial" panose="020B0604020202020204" pitchFamily="34" charset="0"/>
            </a:endParaRPr>
          </a:p>
          <a:p>
            <a:pPr marL="0" indent="0" algn="ctr">
              <a:lnSpc>
                <a:spcPct val="90000"/>
              </a:lnSpc>
              <a:spcBef>
                <a:spcPts val="0"/>
              </a:spcBef>
              <a:buNone/>
            </a:pPr>
            <a:r>
              <a:rPr lang="en-US" sz="2000" dirty="0">
                <a:latin typeface="Arial" panose="020B0604020202020204" pitchFamily="34" charset="0"/>
                <a:cs typeface="Arial" panose="020B0604020202020204" pitchFamily="34" charset="0"/>
              </a:rPr>
              <a:t>Retooling means – to equip with something new, because what was previously thought to work does not; or to adapt, adjust, or alter the tools we have for maximum use or impact. I contend that we don’t need a whole lot of new stuff, let’s just start with caring about the people around us. How we retool for responsible evangelism? </a:t>
            </a:r>
          </a:p>
        </p:txBody>
      </p:sp>
      <p:sp>
        <p:nvSpPr>
          <p:cNvPr id="38" name="Freeform: Shape 37">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a:extLst>
              <a:ext uri="{FF2B5EF4-FFF2-40B4-BE49-F238E27FC236}">
                <a16:creationId xmlns:a16="http://schemas.microsoft.com/office/drawing/2014/main" id="{44676A89-23AA-40A3-807C-F25D73320DC1}"/>
              </a:ext>
            </a:extLst>
          </p:cNvPr>
          <p:cNvPicPr>
            <a:picLocks noChangeAspect="1"/>
          </p:cNvPicPr>
          <p:nvPr/>
        </p:nvPicPr>
        <p:blipFill>
          <a:blip r:embed="rId2"/>
          <a:stretch>
            <a:fillRect/>
          </a:stretch>
        </p:blipFill>
        <p:spPr>
          <a:xfrm>
            <a:off x="5297864" y="471091"/>
            <a:ext cx="1796392" cy="1459632"/>
          </a:xfrm>
          <a:prstGeom prst="rect">
            <a:avLst/>
          </a:prstGeom>
        </p:spPr>
      </p:pic>
      <p:pic>
        <p:nvPicPr>
          <p:cNvPr id="4" name="Picture 3">
            <a:extLst>
              <a:ext uri="{FF2B5EF4-FFF2-40B4-BE49-F238E27FC236}">
                <a16:creationId xmlns:a16="http://schemas.microsoft.com/office/drawing/2014/main" id="{37CF01FB-DD84-4D94-81E9-DE64BC3FFC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4041" y="2312894"/>
            <a:ext cx="3849359" cy="3579906"/>
          </a:xfrm>
          <a:prstGeom prst="rect">
            <a:avLst/>
          </a:prstGeom>
          <a:ln>
            <a:noFill/>
          </a:ln>
          <a:effectLst>
            <a:softEdge rad="112500"/>
          </a:effectLst>
        </p:spPr>
      </p:pic>
      <p:pic>
        <p:nvPicPr>
          <p:cNvPr id="16" name="Picture 15" descr="A drawing of a face&#10;&#10;Description automatically generated">
            <a:extLst>
              <a:ext uri="{FF2B5EF4-FFF2-40B4-BE49-F238E27FC236}">
                <a16:creationId xmlns:a16="http://schemas.microsoft.com/office/drawing/2014/main" id="{1E94B5D1-81D1-4238-907F-E66879E107C1}"/>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30133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CFCB-F898-8549-9947-8FA97ABF7327}"/>
              </a:ext>
            </a:extLst>
          </p:cNvPr>
          <p:cNvSpPr>
            <a:spLocks noGrp="1"/>
          </p:cNvSpPr>
          <p:nvPr>
            <p:ph type="title"/>
          </p:nvPr>
        </p:nvSpPr>
        <p:spPr>
          <a:xfrm>
            <a:off x="5886929" y="609600"/>
            <a:ext cx="4380264" cy="734351"/>
          </a:xfrm>
        </p:spPr>
        <p:txBody>
          <a:bodyPr>
            <a:normAutofit/>
          </a:bodyPr>
          <a:lstStyle/>
          <a:p>
            <a:r>
              <a:rPr lang="en-US" b="1" dirty="0"/>
              <a:t>Evangelism Defined</a:t>
            </a:r>
          </a:p>
        </p:txBody>
      </p:sp>
      <p:sp>
        <p:nvSpPr>
          <p:cNvPr id="3" name="Content Placeholder 2">
            <a:extLst>
              <a:ext uri="{FF2B5EF4-FFF2-40B4-BE49-F238E27FC236}">
                <a16:creationId xmlns:a16="http://schemas.microsoft.com/office/drawing/2014/main" id="{CB915386-5737-DE4B-8246-B76E984420C1}"/>
              </a:ext>
            </a:extLst>
          </p:cNvPr>
          <p:cNvSpPr>
            <a:spLocks noGrp="1"/>
          </p:cNvSpPr>
          <p:nvPr>
            <p:ph idx="1"/>
          </p:nvPr>
        </p:nvSpPr>
        <p:spPr>
          <a:xfrm>
            <a:off x="5764039" y="1878487"/>
            <a:ext cx="4867691" cy="3880773"/>
          </a:xfrm>
        </p:spPr>
        <p:txBody>
          <a:bodyPr>
            <a:normAutofit/>
          </a:bodyPr>
          <a:lstStyle/>
          <a:p>
            <a:pPr marL="0" indent="0">
              <a:buNone/>
            </a:pPr>
            <a:r>
              <a:rPr lang="en-US" sz="2400" dirty="0">
                <a:latin typeface="Arial" panose="020B0604020202020204" pitchFamily="34" charset="0"/>
                <a:cs typeface="Arial" panose="020B0604020202020204" pitchFamily="34" charset="0"/>
              </a:rPr>
              <a:t>The root of the word evangelism, evangel, is derived from the Greek word </a:t>
            </a:r>
            <a:r>
              <a:rPr lang="en-US" sz="2400" u="sng" dirty="0">
                <a:latin typeface="Arial" panose="020B0604020202020204" pitchFamily="34" charset="0"/>
                <a:cs typeface="Arial" panose="020B0604020202020204" pitchFamily="34" charset="0"/>
              </a:rPr>
              <a:t>EUANGELION </a:t>
            </a:r>
            <a:r>
              <a:rPr lang="en-US" sz="2400" dirty="0">
                <a:latin typeface="Arial" panose="020B0604020202020204" pitchFamily="34" charset="0"/>
                <a:cs typeface="Arial" panose="020B0604020202020204" pitchFamily="34" charset="0"/>
              </a:rPr>
              <a:t>which is translated good news. From that same word, we derive the word gospel. Therefore, an “Evangelist” is a person who preaches or teaches the “Gospel” </a:t>
            </a:r>
          </a:p>
          <a:p>
            <a:pPr marL="0" indent="0">
              <a:buNone/>
            </a:pPr>
            <a:endParaRPr lang="en-US" dirty="0"/>
          </a:p>
        </p:txBody>
      </p:sp>
      <p:sp>
        <p:nvSpPr>
          <p:cNvPr id="27" name="Isosceles Triangle 2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person holding a sign&#10;&#10;Description automatically generated">
            <a:extLst>
              <a:ext uri="{FF2B5EF4-FFF2-40B4-BE49-F238E27FC236}">
                <a16:creationId xmlns:a16="http://schemas.microsoft.com/office/drawing/2014/main" id="{0FC09785-4282-4D10-8CE0-4B449B556B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2597" y="1637189"/>
            <a:ext cx="4022486" cy="3880772"/>
          </a:xfrm>
          <a:prstGeom prst="rect">
            <a:avLst/>
          </a:prstGeom>
          <a:ln>
            <a:noFill/>
          </a:ln>
          <a:effectLst>
            <a:softEdge rad="112500"/>
          </a:effectLst>
        </p:spPr>
      </p:pic>
      <p:pic>
        <p:nvPicPr>
          <p:cNvPr id="6" name="Picture 5" descr="A drawing of a face&#10;&#10;Description automatically generated">
            <a:extLst>
              <a:ext uri="{FF2B5EF4-FFF2-40B4-BE49-F238E27FC236}">
                <a16:creationId xmlns:a16="http://schemas.microsoft.com/office/drawing/2014/main" id="{8BF50B67-E4B7-43ED-9D11-C38E65B31EA1}"/>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2999805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white sign&#10;&#10;Description automatically generated">
            <a:extLst>
              <a:ext uri="{FF2B5EF4-FFF2-40B4-BE49-F238E27FC236}">
                <a16:creationId xmlns:a16="http://schemas.microsoft.com/office/drawing/2014/main" id="{CEEDA76E-8BD7-4FAC-B2A7-DF297B62F2C0}"/>
              </a:ext>
            </a:extLst>
          </p:cNvPr>
          <p:cNvPicPr>
            <a:picLocks noGrp="1" noChangeAspect="1"/>
          </p:cNvPicPr>
          <p:nvPr>
            <p:ph idx="1"/>
          </p:nvPr>
        </p:nvPicPr>
        <p:blipFill>
          <a:blip r:embed="rId2">
            <a:duotone>
              <a:prstClr val="black"/>
              <a:schemeClr val="accent1">
                <a:tint val="45000"/>
                <a:satMod val="400000"/>
              </a:schemeClr>
            </a:duotone>
          </a:blip>
          <a:stretch>
            <a:fillRect/>
          </a:stretch>
        </p:blipFill>
        <p:spPr>
          <a:xfrm>
            <a:off x="6834473" y="1774302"/>
            <a:ext cx="4867332" cy="3000375"/>
          </a:xfrm>
        </p:spPr>
      </p:pic>
      <p:sp>
        <p:nvSpPr>
          <p:cNvPr id="7" name="Title 6">
            <a:extLst>
              <a:ext uri="{FF2B5EF4-FFF2-40B4-BE49-F238E27FC236}">
                <a16:creationId xmlns:a16="http://schemas.microsoft.com/office/drawing/2014/main" id="{E5554C7E-3E0B-4F38-A79F-F2E43E1E4A9B}"/>
              </a:ext>
            </a:extLst>
          </p:cNvPr>
          <p:cNvSpPr>
            <a:spLocks noGrp="1"/>
          </p:cNvSpPr>
          <p:nvPr>
            <p:ph type="title"/>
          </p:nvPr>
        </p:nvSpPr>
        <p:spPr>
          <a:xfrm>
            <a:off x="490195" y="419492"/>
            <a:ext cx="5986020" cy="6235832"/>
          </a:xfrm>
        </p:spPr>
        <p:txBody>
          <a:bodyPr>
            <a:normAutofit fontScale="90000"/>
          </a:bodyPr>
          <a:lstStyle/>
          <a:p>
            <a:pPr marL="0" marR="0" algn="ctr">
              <a:lnSpc>
                <a:spcPct val="115000"/>
              </a:lnSpc>
              <a:spcBef>
                <a:spcPts val="0"/>
              </a:spcBef>
              <a:spcAft>
                <a:spcPts val="0"/>
              </a:spcAft>
            </a:pPr>
            <a:r>
              <a:rPr lang="en-US" sz="27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Evangelism vs. Outreach</a:t>
            </a:r>
            <a:r>
              <a:rPr lang="en-US" sz="27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700" dirty="0">
                <a:latin typeface="Arial" panose="020B0604020202020204" pitchFamily="34" charset="0"/>
                <a:ea typeface="Calibri" panose="020F0502020204030204" pitchFamily="34" charset="0"/>
                <a:cs typeface="Times New Roman" panose="02020603050405020304" pitchFamily="18" charset="0"/>
              </a:rPr>
              <a:t>– </a:t>
            </a:r>
            <a:br>
              <a:rPr lang="en-US" sz="2700" dirty="0">
                <a:latin typeface="Arial" panose="020B0604020202020204" pitchFamily="34" charset="0"/>
                <a:ea typeface="Calibri" panose="020F0502020204030204" pitchFamily="34" charset="0"/>
                <a:cs typeface="Times New Roman" panose="02020603050405020304" pitchFamily="18" charset="0"/>
              </a:rPr>
            </a:br>
            <a:br>
              <a:rPr lang="en-US" sz="2700" dirty="0">
                <a:latin typeface="Arial" panose="020B0604020202020204" pitchFamily="34" charset="0"/>
                <a:ea typeface="Calibri" panose="020F0502020204030204" pitchFamily="34" charset="0"/>
                <a:cs typeface="Times New Roman" panose="02020603050405020304" pitchFamily="18" charset="0"/>
              </a:rPr>
            </a:br>
            <a:r>
              <a:rPr lang="en-US" sz="2700" dirty="0">
                <a:solidFill>
                  <a:schemeClr val="tx1"/>
                </a:solidFill>
                <a:latin typeface="Arial" panose="020B0604020202020204" pitchFamily="34" charset="0"/>
                <a:ea typeface="Calibri" panose="020F0502020204030204" pitchFamily="34" charset="0"/>
                <a:cs typeface="Times New Roman" panose="02020603050405020304" pitchFamily="18" charset="0"/>
              </a:rPr>
              <a:t>We confuse the two or make them synonymous when they are not. Outreach is not found in the Bible, the idea and concept are; but outreach implies action more than message, it is what we do. Evangelism is more about who and whose we are. Both outreach and evangelism are the work of the church, and bring honor to God, but only evangelism fulfills the Lord’s command to take the Good News to all the world.</a:t>
            </a:r>
            <a:br>
              <a:rPr lang="en-US" sz="3200"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pic>
        <p:nvPicPr>
          <p:cNvPr id="4" name="Picture 3" descr="A drawing of a face&#10;&#10;Description automatically generated">
            <a:extLst>
              <a:ext uri="{FF2B5EF4-FFF2-40B4-BE49-F238E27FC236}">
                <a16:creationId xmlns:a16="http://schemas.microsoft.com/office/drawing/2014/main" id="{300BB2CC-F0A4-470C-BA77-4AA672367768}"/>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150365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E87B67-DB81-CC49-BB93-4133E65D7EBB}"/>
              </a:ext>
            </a:extLst>
          </p:cNvPr>
          <p:cNvSpPr>
            <a:spLocks noGrp="1"/>
          </p:cNvSpPr>
          <p:nvPr>
            <p:ph type="title"/>
          </p:nvPr>
        </p:nvSpPr>
        <p:spPr>
          <a:xfrm>
            <a:off x="205626" y="241260"/>
            <a:ext cx="4512989" cy="2227730"/>
          </a:xfrm>
        </p:spPr>
        <p:txBody>
          <a:bodyPr anchor="ctr">
            <a:normAutofit/>
          </a:bodyPr>
          <a:lstStyle/>
          <a:p>
            <a:pPr algn="ctr">
              <a:lnSpc>
                <a:spcPct val="90000"/>
              </a:lnSpc>
            </a:pPr>
            <a:r>
              <a:rPr lang="en-US" sz="3100" b="1" dirty="0">
                <a:solidFill>
                  <a:srgbClr val="92D050"/>
                </a:solidFill>
              </a:rPr>
              <a:t>Evangelism Deficits </a:t>
            </a:r>
            <a:br>
              <a:rPr lang="en-US" sz="3100" b="1" dirty="0">
                <a:solidFill>
                  <a:srgbClr val="92D050"/>
                </a:solidFill>
              </a:rPr>
            </a:br>
            <a:r>
              <a:rPr lang="en-US" sz="3100" b="1" dirty="0">
                <a:solidFill>
                  <a:srgbClr val="92D050"/>
                </a:solidFill>
              </a:rPr>
              <a:t>A few Indications that discipleship may not be our priority </a:t>
            </a:r>
            <a:br>
              <a:rPr lang="en-US" sz="3100" dirty="0">
                <a:solidFill>
                  <a:srgbClr val="92D050"/>
                </a:solidFill>
              </a:rPr>
            </a:br>
            <a:endParaRPr lang="en-US" sz="3100" dirty="0">
              <a:solidFill>
                <a:srgbClr val="92D050"/>
              </a:solidFill>
            </a:endParaRPr>
          </a:p>
        </p:txBody>
      </p:sp>
      <p:pic>
        <p:nvPicPr>
          <p:cNvPr id="7" name="Picture 6" descr="A close up of a side view mirror&#10;&#10;Description automatically generated">
            <a:extLst>
              <a:ext uri="{FF2B5EF4-FFF2-40B4-BE49-F238E27FC236}">
                <a16:creationId xmlns:a16="http://schemas.microsoft.com/office/drawing/2014/main" id="{264F819D-0C87-4EF2-9987-13DA4F895582}"/>
              </a:ext>
            </a:extLst>
          </p:cNvPr>
          <p:cNvPicPr>
            <a:picLocks noChangeAspect="1"/>
          </p:cNvPicPr>
          <p:nvPr/>
        </p:nvPicPr>
        <p:blipFill>
          <a:blip r:embed="rId2"/>
          <a:stretch>
            <a:fillRect/>
          </a:stretch>
        </p:blipFill>
        <p:spPr>
          <a:xfrm>
            <a:off x="614427" y="2299307"/>
            <a:ext cx="3856774" cy="357830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D663F845-FDED-0540-930A-D6F5C594097C}"/>
              </a:ext>
            </a:extLst>
          </p:cNvPr>
          <p:cNvSpPr>
            <a:spLocks noGrp="1"/>
          </p:cNvSpPr>
          <p:nvPr>
            <p:ph idx="1"/>
          </p:nvPr>
        </p:nvSpPr>
        <p:spPr>
          <a:xfrm>
            <a:off x="5883724" y="434905"/>
            <a:ext cx="6223665" cy="5914007"/>
          </a:xfrm>
        </p:spPr>
        <p:txBody>
          <a:bodyPr anchor="t">
            <a:noAutofit/>
          </a:bodyPr>
          <a:lstStyle/>
          <a:p>
            <a:pPr lvl="0">
              <a:lnSpc>
                <a:spcPct val="150000"/>
              </a:lnSpc>
              <a:spcBef>
                <a:spcPts val="0"/>
              </a:spcBef>
              <a:buBlip>
                <a:blip r:embed="rId3"/>
              </a:buBlip>
            </a:pPr>
            <a:r>
              <a:rPr lang="en-US" dirty="0">
                <a:solidFill>
                  <a:schemeClr val="tx1"/>
                </a:solidFill>
                <a:latin typeface="Arial" panose="020B0604020202020204" pitchFamily="34" charset="0"/>
                <a:ea typeface="Calibri" panose="020F0502020204030204" pitchFamily="34" charset="0"/>
                <a:cs typeface="Times New Roman" panose="02020603050405020304" pitchFamily="18" charset="0"/>
              </a:rPr>
              <a:t>Less than 3 people join our churches within our buildings zip code…</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buBlip>
                <a:blip r:embed="rId3"/>
              </a:buBlip>
            </a:pPr>
            <a:r>
              <a:rPr lang="en-US" dirty="0">
                <a:solidFill>
                  <a:schemeClr val="tx1"/>
                </a:solidFill>
                <a:latin typeface="Arial" panose="020B0604020202020204" pitchFamily="34" charset="0"/>
                <a:ea typeface="Calibri" panose="020F0502020204030204" pitchFamily="34" charset="0"/>
                <a:cs typeface="Times New Roman" panose="02020603050405020304" pitchFamily="18" charset="0"/>
              </a:rPr>
              <a:t>New members never process their conversion or salvation with anyone in the church, we believe new members class is sufficient…</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buBlip>
                <a:blip r:embed="rId3"/>
              </a:buBlip>
            </a:pPr>
            <a:r>
              <a:rPr lang="en-US" dirty="0">
                <a:solidFill>
                  <a:schemeClr val="tx1"/>
                </a:solidFill>
                <a:latin typeface="Arial" panose="020B0604020202020204" pitchFamily="34" charset="0"/>
                <a:ea typeface="Calibri" panose="020F0502020204030204" pitchFamily="34" charset="0"/>
                <a:cs typeface="Times New Roman" panose="02020603050405020304" pitchFamily="18" charset="0"/>
              </a:rPr>
              <a:t>New members class is more about our Discipline and denomination, rather than the study and understanding of God’s Word, Holy Living and people’s responsibility to live as citizens of the kingdom of God… </a:t>
            </a:r>
            <a:endParaRPr lang="en-US"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spcAft>
                <a:spcPts val="600"/>
              </a:spcAft>
              <a:buBlip>
                <a:blip r:embed="rId3"/>
              </a:buBlip>
            </a:pPr>
            <a:r>
              <a:rPr lang="en-US" dirty="0">
                <a:solidFill>
                  <a:schemeClr val="tx1"/>
                </a:solidFill>
                <a:latin typeface="Arial" panose="020B0604020202020204" pitchFamily="34" charset="0"/>
                <a:ea typeface="Calibri" panose="020F0502020204030204" pitchFamily="34" charset="0"/>
                <a:cs typeface="Times New Roman" panose="02020603050405020304" pitchFamily="18" charset="0"/>
              </a:rPr>
              <a:t>We wait more than a week to follow-up with new worshippers (no phone call, no email, no letter from the Pastor, nothing…)</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Bef>
                <a:spcPts val="0"/>
              </a:spcBef>
              <a:spcAft>
                <a:spcPts val="600"/>
              </a:spcAft>
              <a:buBlip>
                <a:blip r:embed="rId3"/>
              </a:buBlip>
            </a:pPr>
            <a:r>
              <a:rPr lang="en-US" dirty="0">
                <a:solidFill>
                  <a:schemeClr val="tx1"/>
                </a:solidFill>
                <a:latin typeface="Arial" panose="020B0604020202020204" pitchFamily="34" charset="0"/>
                <a:ea typeface="Calibri" panose="020F0502020204030204" pitchFamily="34" charset="0"/>
                <a:cs typeface="Times New Roman" panose="02020603050405020304" pitchFamily="18" charset="0"/>
              </a:rPr>
              <a:t>90% of our ministry takes place inside the church rather than the community</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descr="A drawing of a face&#10;&#10;Description automatically generated">
            <a:extLst>
              <a:ext uri="{FF2B5EF4-FFF2-40B4-BE49-F238E27FC236}">
                <a16:creationId xmlns:a16="http://schemas.microsoft.com/office/drawing/2014/main" id="{C33C5B01-9783-4F85-86E3-4144988EE6FB}"/>
              </a:ext>
            </a:extLst>
          </p:cNvPr>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183704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tanding next to a building&#10;&#10;Description automatically generated">
            <a:extLst>
              <a:ext uri="{FF2B5EF4-FFF2-40B4-BE49-F238E27FC236}">
                <a16:creationId xmlns:a16="http://schemas.microsoft.com/office/drawing/2014/main" id="{F2686C76-53E3-42EE-93B0-9E601DC22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DE6BDD2-286E-6449-A837-DA201E120146}"/>
              </a:ext>
            </a:extLst>
          </p:cNvPr>
          <p:cNvSpPr>
            <a:spLocks noGrp="1"/>
          </p:cNvSpPr>
          <p:nvPr>
            <p:ph type="title"/>
          </p:nvPr>
        </p:nvSpPr>
        <p:spPr>
          <a:xfrm rot="20301207">
            <a:off x="677333" y="609600"/>
            <a:ext cx="3851123" cy="729006"/>
          </a:xfrm>
        </p:spPr>
        <p:txBody>
          <a:bodyPr>
            <a:normAutofit/>
          </a:bodyPr>
          <a:lstStyle/>
          <a:p>
            <a:r>
              <a:rPr lang="en-US" b="1" dirty="0"/>
              <a:t>Why Evangelism?</a:t>
            </a:r>
          </a:p>
        </p:txBody>
      </p:sp>
      <p:sp>
        <p:nvSpPr>
          <p:cNvPr id="3" name="Content Placeholder 2">
            <a:extLst>
              <a:ext uri="{FF2B5EF4-FFF2-40B4-BE49-F238E27FC236}">
                <a16:creationId xmlns:a16="http://schemas.microsoft.com/office/drawing/2014/main" id="{E7E0CE36-26D4-2C47-941D-34E76E6A8B45}"/>
              </a:ext>
            </a:extLst>
          </p:cNvPr>
          <p:cNvSpPr>
            <a:spLocks noGrp="1"/>
          </p:cNvSpPr>
          <p:nvPr>
            <p:ph idx="1"/>
          </p:nvPr>
        </p:nvSpPr>
        <p:spPr>
          <a:xfrm>
            <a:off x="321012" y="1838528"/>
            <a:ext cx="4882583" cy="4409871"/>
          </a:xfrm>
        </p:spPr>
        <p:txBody>
          <a:bodyPr>
            <a:normAutofit/>
          </a:bodyPr>
          <a:lstStyle/>
          <a:p>
            <a:pPr marL="0" indent="0" algn="ctr">
              <a:buNone/>
            </a:pPr>
            <a:r>
              <a:rPr lang="en-US" sz="2200" dirty="0"/>
              <a:t>The answer is simple, we evangelize because the Lord tells us to do it (Matt. 2:19-20). Saving (winning), the lost is the Lord’s purpose for coming and our purpose for being. There is one statistic that says, there are 3 billion created by God like God and for God, that are living without God. Our task has always been and remains, to make disciples not of ourselves but the Lord, </a:t>
            </a:r>
          </a:p>
          <a:p>
            <a:pPr marL="0" indent="0" algn="ctr">
              <a:buNone/>
            </a:pPr>
            <a:r>
              <a:rPr lang="en-US" sz="2200" dirty="0"/>
              <a:t>Jesus Christ. </a:t>
            </a:r>
          </a:p>
        </p:txBody>
      </p:sp>
      <p:cxnSp>
        <p:nvCxnSpPr>
          <p:cNvPr id="41" name="Straight Connector 4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descr="A drawing of a face&#10;&#10;Description automatically generated">
            <a:extLst>
              <a:ext uri="{FF2B5EF4-FFF2-40B4-BE49-F238E27FC236}">
                <a16:creationId xmlns:a16="http://schemas.microsoft.com/office/drawing/2014/main" id="{D5E21102-FE57-4B8F-A253-CBACB0008C39}"/>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1214100" y="6065308"/>
            <a:ext cx="800100" cy="792692"/>
          </a:xfrm>
          <a:prstGeom prst="rect">
            <a:avLst/>
          </a:prstGeom>
          <a:ln>
            <a:noFill/>
          </a:ln>
          <a:effectLst>
            <a:softEdge rad="112500"/>
          </a:effectLst>
        </p:spPr>
      </p:pic>
    </p:spTree>
    <p:extLst>
      <p:ext uri="{BB962C8B-B14F-4D97-AF65-F5344CB8AC3E}">
        <p14:creationId xmlns:p14="http://schemas.microsoft.com/office/powerpoint/2010/main" val="19104034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24</TotalTime>
  <Words>1146</Words>
  <Application>Microsoft Office PowerPoint</Application>
  <PresentationFormat>Widescreen</PresentationFormat>
  <Paragraphs>83</Paragraphs>
  <Slides>24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Monotype Corsiva</vt:lpstr>
      <vt:lpstr>Times New Roman</vt:lpstr>
      <vt:lpstr>Trebuchet MS</vt:lpstr>
      <vt:lpstr>Wingdings</vt:lpstr>
      <vt:lpstr>Wingdings 3</vt:lpstr>
      <vt:lpstr>Facet</vt:lpstr>
      <vt:lpstr>Retooling For Responsible Evangelism </vt:lpstr>
      <vt:lpstr>Retooling For Responsible Evangelism </vt:lpstr>
      <vt:lpstr>PowerPoint Presentation</vt:lpstr>
      <vt:lpstr>PowerPoint Presentation</vt:lpstr>
      <vt:lpstr>Retooling For Responsible Evangelism </vt:lpstr>
      <vt:lpstr>Evangelism Defined</vt:lpstr>
      <vt:lpstr>Evangelism vs. Outreach –   We confuse the two or make them synonymous when they are not. Outreach is not found in the Bible, the idea and concept are; but outreach implies action more than message, it is what we do. Evangelism is more about who and whose we are. Both outreach and evangelism are the work of the church, and bring honor to God, but only evangelism fulfills the Lord’s command to take the Good News to all the world. </vt:lpstr>
      <vt:lpstr>Evangelism Deficits  A few Indications that discipleship may not be our priority  </vt:lpstr>
      <vt:lpstr>Why Evangelism?</vt:lpstr>
      <vt:lpstr>Evangelism is...</vt:lpstr>
      <vt:lpstr>PowerPoint Presentation</vt:lpstr>
      <vt:lpstr>PowerPoint Presentation</vt:lpstr>
      <vt:lpstr>The Manner and Matter of Evangelism </vt:lpstr>
      <vt:lpstr>Retooling for Responsible/ Effective Evangelism </vt:lpstr>
      <vt:lpstr>REPENTANCE AND EVANGELISM?</vt:lpstr>
      <vt:lpstr>RETURNING AND EVANGELISM? </vt:lpstr>
      <vt:lpstr>RETURNING TO OUR  MISSION</vt:lpstr>
      <vt:lpstr>RETURNING AND EVANGELISM? </vt:lpstr>
      <vt:lpstr>RETOOL, REGROUP AND REDIRECT</vt:lpstr>
      <vt:lpstr>PowerPoint Presentation</vt:lpstr>
      <vt:lpstr>PowerPoint Presentation</vt:lpstr>
      <vt:lpstr>Conclusion </vt:lpstr>
      <vt:lpstr>Lets wake up to Responsible Evangelism</vt:lpstr>
      <vt:lpstr>Retooling For Responsible Evangelism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Retooling For Responsible Evangelism </dc:title>
  <dc:creator>Evalina Huggins</dc:creator>
  <cp:lastModifiedBy>Alanna Thomas</cp:lastModifiedBy>
  <cp:revision>8</cp:revision>
  <dcterms:created xsi:type="dcterms:W3CDTF">2019-06-12T01:24:30Z</dcterms:created>
  <dcterms:modified xsi:type="dcterms:W3CDTF">2019-06-12T21:58:16Z</dcterms:modified>
</cp:coreProperties>
</file>